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Arial Narrow"/>
      <p:regular r:id="rId40"/>
      <p:bold r:id="rId41"/>
      <p:italic r:id="rId42"/>
      <p:boldItalic r:id="rId43"/>
    </p:embeddedFont>
    <p:embeddedFont>
      <p:font typeface="Arial Black"/>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666DA1-EB35-46F7-9BB3-147501729EFF}">
  <a:tblStyle styleId="{86666DA1-EB35-46F7-9BB3-147501729E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928EA89-4BD2-467E-9678-7C26307A1D2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66449F6-78A3-469B-AFE5-9B7555F46931}"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EC"/>
          </a:solidFill>
        </a:fill>
      </a:tcStyle>
    </a:wholeTbl>
    <a:band1H>
      <a:tcTxStyle/>
      <a:tcStyle>
        <a:fill>
          <a:solidFill>
            <a:srgbClr val="CAD1D7"/>
          </a:solidFill>
        </a:fill>
      </a:tcStyle>
    </a:band1H>
    <a:band2H>
      <a:tcTxStyle/>
    </a:band2H>
    <a:band1V>
      <a:tcTxStyle/>
      <a:tcStyle>
        <a:fill>
          <a:solidFill>
            <a:srgbClr val="CAD1D7"/>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Narrow-regular.fntdata"/><Relationship Id="rId20" Type="http://schemas.openxmlformats.org/officeDocument/2006/relationships/slide" Target="slides/slide13.xml"/><Relationship Id="rId42" Type="http://schemas.openxmlformats.org/officeDocument/2006/relationships/font" Target="fonts/ArialNarrow-italic.fntdata"/><Relationship Id="rId41" Type="http://schemas.openxmlformats.org/officeDocument/2006/relationships/font" Target="fonts/ArialNarrow-bold.fntdata"/><Relationship Id="rId22" Type="http://schemas.openxmlformats.org/officeDocument/2006/relationships/slide" Target="slides/slide15.xml"/><Relationship Id="rId44" Type="http://schemas.openxmlformats.org/officeDocument/2006/relationships/font" Target="fonts/ArialBlack-regular.fntdata"/><Relationship Id="rId21" Type="http://schemas.openxmlformats.org/officeDocument/2006/relationships/slide" Target="slides/slide14.xml"/><Relationship Id="rId43" Type="http://schemas.openxmlformats.org/officeDocument/2006/relationships/font" Target="fonts/ArialNarrow-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bold.fntdata"/><Relationship Id="rId14" Type="http://schemas.openxmlformats.org/officeDocument/2006/relationships/slide" Target="slides/slide7.xml"/><Relationship Id="rId36" Type="http://schemas.openxmlformats.org/officeDocument/2006/relationships/font" Target="fonts/Roboto-regular.fntdata"/><Relationship Id="rId17" Type="http://schemas.openxmlformats.org/officeDocument/2006/relationships/slide" Target="slides/slide10.xml"/><Relationship Id="rId39" Type="http://schemas.openxmlformats.org/officeDocument/2006/relationships/font" Target="fonts/Roboto-boldItalic.fntdata"/><Relationship Id="rId16" Type="http://schemas.openxmlformats.org/officeDocument/2006/relationships/slide" Target="slides/slide9.xml"/><Relationship Id="rId38" Type="http://schemas.openxmlformats.org/officeDocument/2006/relationships/font" Target="fonts/Robot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d01db770d_1_2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2d01db770d_1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d01db770d_1_29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major groups</a:t>
            </a:r>
            <a:endParaRPr/>
          </a:p>
          <a:p>
            <a:pPr indent="0" lvl="0" marL="0" rtl="0" algn="l">
              <a:spcBef>
                <a:spcPts val="0"/>
              </a:spcBef>
              <a:spcAft>
                <a:spcPts val="0"/>
              </a:spcAft>
              <a:buNone/>
            </a:pPr>
            <a:r>
              <a:rPr lang="en"/>
              <a:t>0, 1-5, 6&amp;7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is eight optimal? (appendix)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labels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7" name="Google Shape;397;g22d01db770d_1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bd56e037f973f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a:t>
            </a:r>
            <a:endParaRPr/>
          </a:p>
        </p:txBody>
      </p:sp>
      <p:sp>
        <p:nvSpPr>
          <p:cNvPr id="407" name="Google Shape;407;gcbd56e037f973f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d4617dc4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d4617dc4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supervised learning, we have defined our project as a binary classification problem since the target value is either churn or not churn. We experimented with several baseline models to get an idea of their accuracy rates, including logistic regression, KNN, decision trees, and three other ensemble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accuracy alone is not the only factor we considered when selecting a model. </a:t>
            </a:r>
            <a:r>
              <a:rPr b="1" lang="en"/>
              <a:t>We also wanted to ensure efficient computation time within each cluster and the model to have scalability.</a:t>
            </a:r>
            <a:r>
              <a:rPr lang="en"/>
              <a:t> For instance, using models like Adaboost on big datasets, such as those for drinkware fans or accessory fans, can result in way longer computation times compared to smaller clusters. We don’t want that to happen.</a:t>
            </a:r>
            <a:endParaRPr/>
          </a:p>
          <a:p>
            <a:pPr indent="0" lvl="0" marL="0" rtl="0" algn="l">
              <a:spcBef>
                <a:spcPts val="0"/>
              </a:spcBef>
              <a:spcAft>
                <a:spcPts val="0"/>
              </a:spcAft>
              <a:buNone/>
            </a:pPr>
            <a:r>
              <a:rPr lang="en"/>
              <a:t>Additionally, we wanted to be able to interpret the model's feature importance to gain insights into the stories behind the important features. We also preferred models that had equally spread-out feature importances instead of emphasizing certain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a commonly used model in binary classification, has limitations in handling non-linear relationships and can be sensitive to outlier datasets, making it less suitable for our project. KNN is hard to get feature importances. Which leaves us to ensemble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a:t>
            </a:r>
            <a:r>
              <a:rPr lang="en"/>
              <a:t>mong the different ensemble methods, XGBoost was the best choice for our project due to its ability to handle large-scale datasets efficiently and produce more equally distributed feature importances.</a:t>
            </a:r>
            <a:endParaRPr/>
          </a:p>
          <a:p>
            <a:pPr indent="0" lvl="0" marL="0" rtl="0" algn="l">
              <a:spcBef>
                <a:spcPts val="0"/>
              </a:spcBef>
              <a:spcAft>
                <a:spcPts val="0"/>
              </a:spcAft>
              <a:buClr>
                <a:schemeClr val="dk1"/>
              </a:buClr>
              <a:buSzPts val="1100"/>
              <a:buFont typeface="Arial"/>
              <a:buNone/>
            </a:pPr>
            <a:r>
              <a:rPr lang="en"/>
              <a:t>Therefore, we have selected XGBoost as our model of choice for this project.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d01db770d_1_2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highlight>
                  <a:srgbClr val="F7F7F8"/>
                </a:highlight>
              </a:rPr>
              <a:t>Our next step is hyperparameter tuning. We have three hyperparameters to tune, number of estimators which is how many trees do we want, the learning rate which is the step size at each iteration deciding how fast we want the model to learn. The third one is max depths which decides the maximum depth we want each trees to grow. With deeper depth of trees we will get more equalized feature importance but also can have higher risk on overfitting.</a:t>
            </a:r>
            <a:endParaRPr>
              <a:solidFill>
                <a:srgbClr val="374151"/>
              </a:solidFill>
              <a:highlight>
                <a:srgbClr val="F7F7F8"/>
              </a:highlight>
            </a:endParaRPr>
          </a:p>
          <a:p>
            <a:pPr indent="0" lvl="0" marL="0" rtl="0" algn="l">
              <a:spcBef>
                <a:spcPts val="0"/>
              </a:spcBef>
              <a:spcAft>
                <a:spcPts val="0"/>
              </a:spcAft>
              <a:buNone/>
            </a:pPr>
            <a:r>
              <a:t/>
            </a:r>
            <a:endParaRPr>
              <a:solidFill>
                <a:srgbClr val="374151"/>
              </a:solidFill>
              <a:highlight>
                <a:srgbClr val="F7F7F8"/>
              </a:highlight>
            </a:endParaRPr>
          </a:p>
          <a:p>
            <a:pPr indent="0" lvl="0" marL="0" rtl="0" algn="l">
              <a:spcBef>
                <a:spcPts val="0"/>
              </a:spcBef>
              <a:spcAft>
                <a:spcPts val="0"/>
              </a:spcAft>
              <a:buNone/>
            </a:pPr>
            <a:r>
              <a:rPr lang="en">
                <a:solidFill>
                  <a:srgbClr val="374151"/>
                </a:solidFill>
                <a:highlight>
                  <a:srgbClr val="F7F7F8"/>
                </a:highlight>
              </a:rPr>
              <a:t>So after running different combination of hyperparameters, we got the best accuracy from each clusters. But as I mentioned in the previous slide, accuracy is not the only thing we are considering, we also want an efficient computation time. What we want here is the combination to be at the left upper part of the graph for each cluster. With this </a:t>
            </a:r>
            <a:r>
              <a:rPr lang="en">
                <a:solidFill>
                  <a:srgbClr val="374151"/>
                </a:solidFill>
                <a:highlight>
                  <a:srgbClr val="F7F7F8"/>
                </a:highlight>
              </a:rPr>
              <a:t>methodology, the hyperparameters that we chose were 150 trees, 0.5 learning rate and we decided the depth to be 2 for more spread out features in the model . The accuracy was satisfying and there were no signs of overfitting. </a:t>
            </a:r>
            <a:r>
              <a:rPr lang="en">
                <a:solidFill>
                  <a:srgbClr val="374151"/>
                </a:solidFill>
                <a:highlight>
                  <a:srgbClr val="F7F7F8"/>
                </a:highlight>
              </a:rPr>
              <a:t>Now we move on to the feature importance of each cluster. We added some </a:t>
            </a:r>
            <a:r>
              <a:rPr lang="en">
                <a:solidFill>
                  <a:srgbClr val="374151"/>
                </a:solidFill>
                <a:highlight>
                  <a:srgbClr val="F7F7F8"/>
                </a:highlight>
              </a:rPr>
              <a:t>noises</a:t>
            </a:r>
            <a:r>
              <a:rPr lang="en">
                <a:solidFill>
                  <a:srgbClr val="374151"/>
                </a:solidFill>
                <a:highlight>
                  <a:srgbClr val="F7F7F8"/>
                </a:highlight>
              </a:rPr>
              <a:t> so that we can see what features have higher influence than just some random noise.</a:t>
            </a:r>
            <a:endParaRPr>
              <a:solidFill>
                <a:srgbClr val="374151"/>
              </a:solidFill>
              <a:highlight>
                <a:srgbClr val="F7F7F8"/>
              </a:highlight>
            </a:endParaRPr>
          </a:p>
          <a:p>
            <a:pPr indent="0" lvl="0" marL="0" rtl="0" algn="l">
              <a:spcBef>
                <a:spcPts val="0"/>
              </a:spcBef>
              <a:spcAft>
                <a:spcPts val="0"/>
              </a:spcAft>
              <a:buNone/>
            </a:pPr>
            <a:r>
              <a:t/>
            </a:r>
            <a:endParaRPr>
              <a:solidFill>
                <a:srgbClr val="374151"/>
              </a:solidFill>
              <a:highlight>
                <a:srgbClr val="F7F7F8"/>
              </a:highlight>
            </a:endParaRPr>
          </a:p>
          <a:p>
            <a:pPr indent="0" lvl="0" marL="0" rtl="0" algn="l">
              <a:spcBef>
                <a:spcPts val="0"/>
              </a:spcBef>
              <a:spcAft>
                <a:spcPts val="0"/>
              </a:spcAft>
              <a:buNone/>
            </a:pPr>
            <a:r>
              <a:rPr lang="en">
                <a:solidFill>
                  <a:srgbClr val="374151"/>
                </a:solidFill>
                <a:highlight>
                  <a:srgbClr val="F7F7F8"/>
                </a:highlight>
              </a:rPr>
              <a:t>Initially, we were thinking that features like months </a:t>
            </a:r>
            <a:r>
              <a:rPr lang="en">
                <a:solidFill>
                  <a:srgbClr val="374151"/>
                </a:solidFill>
                <a:highlight>
                  <a:srgbClr val="F7F7F8"/>
                </a:highlight>
              </a:rPr>
              <a:t>elapsed</a:t>
            </a:r>
            <a:r>
              <a:rPr lang="en">
                <a:solidFill>
                  <a:srgbClr val="374151"/>
                </a:solidFill>
                <a:highlight>
                  <a:srgbClr val="F7F7F8"/>
                </a:highlight>
              </a:rPr>
              <a:t> would be the critical factor in model prediction since it tells us how long the customer has been with Yeti. And whether unsubscribe or not intuitively has something to do with churn. However, the outcome was quite surprising. Nordic purple became the most important feature within all clusters except for the big spenders. </a:t>
            </a:r>
            <a:r>
              <a:rPr b="1" lang="en">
                <a:solidFill>
                  <a:srgbClr val="374151"/>
                </a:solidFill>
                <a:highlight>
                  <a:srgbClr val="F7F7F8"/>
                </a:highlight>
              </a:rPr>
              <a:t>This means that color purple is heavily taken into consideration by the model in order to make accurate predictions. </a:t>
            </a:r>
            <a:endParaRPr>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a:solidFill>
                  <a:srgbClr val="374151"/>
                </a:solidFill>
                <a:highlight>
                  <a:srgbClr val="F7F7F8"/>
                </a:highlight>
                <a:latin typeface="Roboto"/>
                <a:ea typeface="Roboto"/>
                <a:cs typeface="Roboto"/>
                <a:sym typeface="Roboto"/>
              </a:rPr>
              <a:t>If we look at cluster 4 which is accessory fans, they have unique feature importances as they have high scores on distinct category counts and customized </a:t>
            </a:r>
            <a:r>
              <a:rPr lang="en">
                <a:solidFill>
                  <a:srgbClr val="374151"/>
                </a:solidFill>
                <a:highlight>
                  <a:srgbClr val="F7F7F8"/>
                </a:highlight>
                <a:latin typeface="Roboto"/>
                <a:ea typeface="Roboto"/>
                <a:cs typeface="Roboto"/>
                <a:sym typeface="Roboto"/>
              </a:rPr>
              <a:t>completion count. So we can indicate that there is a heavily effect on how many unique category items and how many customized items a customer has purchased to churn probability.</a:t>
            </a:r>
            <a:endParaRPr>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a:solidFill>
                  <a:srgbClr val="374151"/>
                </a:solidFill>
                <a:highlight>
                  <a:srgbClr val="F7F7F8"/>
                </a:highlight>
                <a:latin typeface="Roboto"/>
                <a:ea typeface="Roboto"/>
                <a:cs typeface="Roboto"/>
                <a:sym typeface="Roboto"/>
              </a:rPr>
              <a:t>But the problem here is that we don’t  how much and which directions do these feature have impact on the churn propensity? Feature importance is the explanation power like R square in regression, but we all so need to know the coefficient for each variables. This leads us to the ALE plot.</a:t>
            </a:r>
            <a:endParaRPr>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a:p>
            <a:pPr indent="0" lvl="0" marL="0" rtl="0" algn="l">
              <a:spcBef>
                <a:spcPts val="0"/>
              </a:spcBef>
              <a:spcAft>
                <a:spcPts val="0"/>
              </a:spcAft>
              <a:buNone/>
            </a:pPr>
            <a:r>
              <a:rPr lang="en" sz="1200">
                <a:solidFill>
                  <a:srgbClr val="374151"/>
                </a:solidFill>
                <a:highlight>
                  <a:srgbClr val="F7F7F8"/>
                </a:highlight>
              </a:rPr>
              <a:t>### We then took a deeper look at how this is happening and found out that Yeti had several heavy marketing campaign on the color purple which might have some insights on if a customer focused on purchasing the color purple, there can be high distinguishment between churn and not churn.</a:t>
            </a:r>
            <a:endParaRPr sz="1200">
              <a:solidFill>
                <a:srgbClr val="374151"/>
              </a:solidFill>
              <a:highlight>
                <a:srgbClr val="F7F7F8"/>
              </a:highlight>
            </a:endParaRPr>
          </a:p>
        </p:txBody>
      </p:sp>
      <p:sp>
        <p:nvSpPr>
          <p:cNvPr id="427" name="Google Shape;427;g22d01db770d_1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2d01db770d_7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take </a:t>
            </a:r>
            <a:r>
              <a:rPr lang="en">
                <a:solidFill>
                  <a:schemeClr val="dk1"/>
                </a:solidFill>
              </a:rPr>
              <a:t>Hard Cooler fan’s </a:t>
            </a:r>
            <a:r>
              <a:rPr lang="en"/>
              <a:t>discount frequency feature for example. The baseline is the average </a:t>
            </a:r>
            <a:r>
              <a:rPr lang="en"/>
              <a:t>probability that the model will predict churn. The y axis is the marginal effect on churn propensity as the predictor variable changes across the X axis. For example, the baseline here is 64%. As discount frequency starts from 0, the churn propensity of 70% is 6% higher than baseline. However as the discount frequency increases further to 20%, churn propensity drops to 58% which is 6% lower than the baseline. It stays stable at phase 2 and as it moves on to phase 3, churn propensity is still decreasing but gradually rising towards the baseline.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So from the ALE plot, we can see how propensity changes as it corresponds to the continues feature size. I will pass on to Kai to further interpret what we can get out of the ALE plot.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None/>
            </a:pPr>
            <a:r>
              <a:t/>
            </a:r>
            <a:endParaRPr/>
          </a:p>
        </p:txBody>
      </p:sp>
      <p:sp>
        <p:nvSpPr>
          <p:cNvPr id="450" name="Google Shape;450;g22d01db770d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2d01db770d_7_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monetary explanation. (Appendix)</a:t>
            </a:r>
            <a:endParaRPr/>
          </a:p>
        </p:txBody>
      </p:sp>
      <p:sp>
        <p:nvSpPr>
          <p:cNvPr id="487" name="Google Shape;487;g22d01db770d_7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2d01db770d_5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 1 and 2. </a:t>
            </a:r>
            <a:endParaRPr/>
          </a:p>
        </p:txBody>
      </p:sp>
      <p:sp>
        <p:nvSpPr>
          <p:cNvPr id="513" name="Google Shape;513;g22d01db770d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2d01db770d_5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22d01db770d_5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d01db770d_5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people fall from each slope downwards. Monetary wise.</a:t>
            </a:r>
            <a:endParaRPr/>
          </a:p>
        </p:txBody>
      </p:sp>
      <p:sp>
        <p:nvSpPr>
          <p:cNvPr id="544" name="Google Shape;544;g22d01db770d_5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bd56e037f973f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FF0000"/>
                </a:solidFill>
              </a:rPr>
              <a:t>What operational would look like (feed new data, get clustered, get churn propensity)</a:t>
            </a:r>
            <a:endParaRPr/>
          </a:p>
        </p:txBody>
      </p:sp>
      <p:sp>
        <p:nvSpPr>
          <p:cNvPr id="567" name="Google Shape;567;gcbd56e037f973f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d01db770d_1_25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of team members.</a:t>
            </a:r>
            <a:endParaRPr/>
          </a:p>
        </p:txBody>
      </p:sp>
      <p:sp>
        <p:nvSpPr>
          <p:cNvPr id="281" name="Google Shape;281;g22d01db770d_1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2d01db770d_1_3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22d01db770d_1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2d01db770d_1_3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2d01db770d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19d58932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9d58932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19d58932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19d58932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2d01db770d_1_3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22d01db770d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2d01db770d_1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2d01db770d_1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2d01db770d_1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2d01db770d_1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2d01db770d_1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2d01db770d_1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19ce2f66e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19ce2f66e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d01db770d_1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d01db770d_1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d01db770d_1_2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2d01db770d_1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d01db770d_1_2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2d01db770d_1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da5ef5506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2da5ef550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d01db770d_1_2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we deal with outlier.</a:t>
            </a:r>
            <a:endParaRPr/>
          </a:p>
          <a:p>
            <a:pPr indent="0" lvl="0" marL="0" rtl="0" algn="l">
              <a:spcBef>
                <a:spcPts val="0"/>
              </a:spcBef>
              <a:spcAft>
                <a:spcPts val="0"/>
              </a:spcAft>
              <a:buNone/>
            </a:pPr>
            <a:r>
              <a:t/>
            </a:r>
            <a:endParaRPr/>
          </a:p>
        </p:txBody>
      </p:sp>
      <p:sp>
        <p:nvSpPr>
          <p:cNvPr id="346" name="Google Shape;346;g22d01db770d_1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d01db770d_18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d01db770d_18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d01db770d_1_28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label total count (Bar chart)</a:t>
            </a:r>
            <a:endParaRPr/>
          </a:p>
        </p:txBody>
      </p:sp>
      <p:sp>
        <p:nvSpPr>
          <p:cNvPr id="369" name="Google Shape;369;g22d01db770d_1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Box - White">
  <p:cSld name="4 Picture Box - White">
    <p:bg>
      <p:bgPr>
        <a:solidFill>
          <a:schemeClr val="lt2"/>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792480" y="4619321"/>
            <a:ext cx="1554480" cy="415898"/>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53" name="Google Shape;53;p13"/>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54" name="Google Shape;54;p13"/>
          <p:cNvSpPr/>
          <p:nvPr>
            <p:ph idx="2" type="pic"/>
          </p:nvPr>
        </p:nvSpPr>
        <p:spPr>
          <a:xfrm>
            <a:off x="190178" y="1111113"/>
            <a:ext cx="4287687" cy="1685237"/>
          </a:xfrm>
          <a:prstGeom prst="rect">
            <a:avLst/>
          </a:prstGeom>
          <a:noFill/>
          <a:ln>
            <a:noFill/>
          </a:ln>
        </p:spPr>
      </p:sp>
      <p:sp>
        <p:nvSpPr>
          <p:cNvPr id="55" name="Google Shape;55;p13"/>
          <p:cNvSpPr/>
          <p:nvPr>
            <p:ph idx="3" type="pic"/>
          </p:nvPr>
        </p:nvSpPr>
        <p:spPr>
          <a:xfrm>
            <a:off x="190178" y="2932625"/>
            <a:ext cx="4287687" cy="1685237"/>
          </a:xfrm>
          <a:prstGeom prst="rect">
            <a:avLst/>
          </a:prstGeom>
          <a:noFill/>
          <a:ln>
            <a:noFill/>
          </a:ln>
        </p:spPr>
      </p:sp>
      <p:sp>
        <p:nvSpPr>
          <p:cNvPr id="56" name="Google Shape;56;p13"/>
          <p:cNvSpPr/>
          <p:nvPr>
            <p:ph idx="4" type="pic"/>
          </p:nvPr>
        </p:nvSpPr>
        <p:spPr>
          <a:xfrm>
            <a:off x="4666136" y="1111113"/>
            <a:ext cx="4287687" cy="1685237"/>
          </a:xfrm>
          <a:prstGeom prst="rect">
            <a:avLst/>
          </a:prstGeom>
          <a:noFill/>
          <a:ln>
            <a:noFill/>
          </a:ln>
        </p:spPr>
      </p:sp>
      <p:sp>
        <p:nvSpPr>
          <p:cNvPr id="57" name="Google Shape;57;p13"/>
          <p:cNvSpPr/>
          <p:nvPr>
            <p:ph idx="5" type="pic"/>
          </p:nvPr>
        </p:nvSpPr>
        <p:spPr>
          <a:xfrm>
            <a:off x="4666136" y="2932625"/>
            <a:ext cx="4287687" cy="1685237"/>
          </a:xfrm>
          <a:prstGeom prst="rect">
            <a:avLst/>
          </a:prstGeom>
          <a:noFill/>
          <a:ln>
            <a:noFill/>
          </a:ln>
        </p:spPr>
      </p:sp>
      <p:sp>
        <p:nvSpPr>
          <p:cNvPr id="58" name="Google Shape;58;p13"/>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 name="Google Shape;59;p13"/>
          <p:cNvSpPr txBox="1"/>
          <p:nvPr>
            <p:ph idx="1" type="subTitle"/>
          </p:nvPr>
        </p:nvSpPr>
        <p:spPr>
          <a:xfrm>
            <a:off x="190179" y="705032"/>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Char char="●"/>
              <a:defRPr b="1" i="0" sz="1400" cap="none">
                <a:solidFill>
                  <a:schemeClr val="accent1"/>
                </a:solidFill>
                <a:latin typeface="Arial"/>
                <a:ea typeface="Arial"/>
                <a:cs typeface="Arial"/>
                <a:sym typeface="Arial"/>
              </a:defRPr>
            </a:lvl1pPr>
            <a:lvl2pPr lvl="1" algn="l">
              <a:lnSpc>
                <a:spcPct val="90000"/>
              </a:lnSpc>
              <a:spcBef>
                <a:spcPts val="1200"/>
              </a:spcBef>
              <a:spcAft>
                <a:spcPts val="0"/>
              </a:spcAft>
              <a:buClr>
                <a:schemeClr val="dk1"/>
              </a:buClr>
              <a:buSzPts val="800"/>
              <a:buChar char="○"/>
              <a:defRPr sz="1100"/>
            </a:lvl2pPr>
            <a:lvl3pPr lvl="2" algn="l">
              <a:lnSpc>
                <a:spcPct val="90000"/>
              </a:lnSpc>
              <a:spcBef>
                <a:spcPts val="1200"/>
              </a:spcBef>
              <a:spcAft>
                <a:spcPts val="0"/>
              </a:spcAft>
              <a:buClr>
                <a:schemeClr val="dk1"/>
              </a:buClr>
              <a:buSzPts val="1000"/>
              <a:buChar char="■"/>
              <a:defRPr sz="1100"/>
            </a:lvl3pPr>
            <a:lvl4pPr lvl="3" algn="l">
              <a:lnSpc>
                <a:spcPct val="90000"/>
              </a:lnSpc>
              <a:spcBef>
                <a:spcPts val="1200"/>
              </a:spcBef>
              <a:spcAft>
                <a:spcPts val="0"/>
              </a:spcAft>
              <a:buClr>
                <a:schemeClr val="dk1"/>
              </a:buClr>
              <a:buSzPts val="700"/>
              <a:buChar char="●"/>
              <a:defRPr sz="1100"/>
            </a:lvl4pPr>
            <a:lvl5pPr lvl="4" algn="l">
              <a:lnSpc>
                <a:spcPct val="90000"/>
              </a:lnSpc>
              <a:spcBef>
                <a:spcPts val="1200"/>
              </a:spcBef>
              <a:spcAft>
                <a:spcPts val="0"/>
              </a:spcAft>
              <a:buClr>
                <a:schemeClr val="dk1"/>
              </a:buClr>
              <a:buSzPts val="1400"/>
              <a:buChar char="○"/>
              <a:defRPr sz="1100"/>
            </a:lvl5pPr>
            <a:lvl6pPr lvl="5" algn="l">
              <a:lnSpc>
                <a:spcPct val="90000"/>
              </a:lnSpc>
              <a:spcBef>
                <a:spcPts val="1200"/>
              </a:spcBef>
              <a:spcAft>
                <a:spcPts val="0"/>
              </a:spcAft>
              <a:buClr>
                <a:schemeClr val="dk1"/>
              </a:buClr>
              <a:buSzPts val="1400"/>
              <a:buChar char="■"/>
              <a:defRPr sz="1100"/>
            </a:lvl6pPr>
            <a:lvl7pPr lvl="6" algn="l">
              <a:lnSpc>
                <a:spcPct val="90000"/>
              </a:lnSpc>
              <a:spcBef>
                <a:spcPts val="1200"/>
              </a:spcBef>
              <a:spcAft>
                <a:spcPts val="0"/>
              </a:spcAft>
              <a:buClr>
                <a:schemeClr val="dk1"/>
              </a:buClr>
              <a:buSzPts val="1400"/>
              <a:buChar char="●"/>
              <a:defRPr sz="1100"/>
            </a:lvl7pPr>
            <a:lvl8pPr lvl="7" algn="l">
              <a:lnSpc>
                <a:spcPct val="90000"/>
              </a:lnSpc>
              <a:spcBef>
                <a:spcPts val="1200"/>
              </a:spcBef>
              <a:spcAft>
                <a:spcPts val="0"/>
              </a:spcAft>
              <a:buClr>
                <a:schemeClr val="dk1"/>
              </a:buClr>
              <a:buSzPts val="1400"/>
              <a:buChar char="○"/>
              <a:defRPr sz="1100"/>
            </a:lvl8pPr>
            <a:lvl9pPr lvl="8" algn="l">
              <a:lnSpc>
                <a:spcPct val="90000"/>
              </a:lnSpc>
              <a:spcBef>
                <a:spcPts val="1200"/>
              </a:spcBef>
              <a:spcAft>
                <a:spcPts val="1200"/>
              </a:spcAft>
              <a:buClr>
                <a:schemeClr val="dk1"/>
              </a:buClr>
              <a:buSzPts val="1400"/>
              <a:buChar char="■"/>
              <a:defRPr sz="1100"/>
            </a:lvl9pPr>
          </a:lstStyle>
          <a:p/>
        </p:txBody>
      </p:sp>
      <p:sp>
        <p:nvSpPr>
          <p:cNvPr id="60" name="Google Shape;60;p13"/>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
        <p:nvSpPr>
          <p:cNvPr id="61" name="Google Shape;61;p13"/>
          <p:cNvSpPr txBox="1"/>
          <p:nvPr/>
        </p:nvSpPr>
        <p:spPr>
          <a:xfrm>
            <a:off x="7658101" y="4716755"/>
            <a:ext cx="1046018"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r>
              <a:rPr b="1" i="0" lang="en" sz="1100" u="none" cap="none" strike="noStrike">
                <a:solidFill>
                  <a:schemeClr val="dk1"/>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ue 3">
  <p:cSld name="Title Slide - Blue 3">
    <p:bg>
      <p:bgPr>
        <a:solidFill>
          <a:schemeClr val="dk1"/>
        </a:solid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1143000" y="841771"/>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2"/>
              </a:buClr>
              <a:buSzPts val="4500"/>
              <a:buFont typeface="Arial Black"/>
              <a:buNone/>
              <a:defRPr b="1" i="0" sz="45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subTitle"/>
          </p:nvPr>
        </p:nvSpPr>
        <p:spPr>
          <a:xfrm>
            <a:off x="1143000" y="2731517"/>
            <a:ext cx="6858000" cy="1026299"/>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2"/>
              </a:buClr>
              <a:buSzPts val="1800"/>
              <a:buNone/>
              <a:defRPr b="1" i="0" sz="1800" cap="none">
                <a:solidFill>
                  <a:schemeClr val="lt2"/>
                </a:solidFill>
                <a:latin typeface="Arial"/>
                <a:ea typeface="Arial"/>
                <a:cs typeface="Arial"/>
                <a:sym typeface="Arial"/>
              </a:defRPr>
            </a:lvl1pPr>
            <a:lvl2pPr lvl="1" algn="ctr">
              <a:lnSpc>
                <a:spcPct val="90000"/>
              </a:lnSpc>
              <a:spcBef>
                <a:spcPts val="400"/>
              </a:spcBef>
              <a:spcAft>
                <a:spcPts val="0"/>
              </a:spcAft>
              <a:buClr>
                <a:schemeClr val="dk1"/>
              </a:buClr>
              <a:buSzPts val="900"/>
              <a:buNone/>
              <a:defRPr sz="1500"/>
            </a:lvl2pPr>
            <a:lvl3pPr lvl="2" algn="ctr">
              <a:lnSpc>
                <a:spcPct val="90000"/>
              </a:lnSpc>
              <a:spcBef>
                <a:spcPts val="400"/>
              </a:spcBef>
              <a:spcAft>
                <a:spcPts val="0"/>
              </a:spcAft>
              <a:buClr>
                <a:schemeClr val="dk1"/>
              </a:buClr>
              <a:buSzPts val="1000"/>
              <a:buNone/>
              <a:defRPr sz="1400"/>
            </a:lvl3pPr>
            <a:lvl4pPr lvl="3" algn="ctr">
              <a:lnSpc>
                <a:spcPct val="90000"/>
              </a:lnSpc>
              <a:spcBef>
                <a:spcPts val="400"/>
              </a:spcBef>
              <a:spcAft>
                <a:spcPts val="0"/>
              </a:spcAft>
              <a:buClr>
                <a:schemeClr val="dk1"/>
              </a:buClr>
              <a:buSzPts val="6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8" name="Google Shape;68;p15"/>
          <p:cNvPicPr preferRelativeResize="0"/>
          <p:nvPr/>
        </p:nvPicPr>
        <p:blipFill rotWithShape="1">
          <a:blip r:embed="rId2">
            <a:alphaModFix/>
          </a:blip>
          <a:srcRect b="0" l="0" r="0" t="0"/>
          <a:stretch/>
        </p:blipFill>
        <p:spPr>
          <a:xfrm>
            <a:off x="190180" y="4831795"/>
            <a:ext cx="571820" cy="15859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ue 1">
  <p:cSld name="Title Slide - Blue 1">
    <p:bg>
      <p:bgPr>
        <a:solidFill>
          <a:schemeClr val="dk1"/>
        </a:solidFill>
      </p:bgPr>
    </p:bg>
    <p:spTree>
      <p:nvGrpSpPr>
        <p:cNvPr id="69" name="Shape 69"/>
        <p:cNvGrpSpPr/>
        <p:nvPr/>
      </p:nvGrpSpPr>
      <p:grpSpPr>
        <a:xfrm>
          <a:off x="0" y="0"/>
          <a:ext cx="0" cy="0"/>
          <a:chOff x="0" y="0"/>
          <a:chExt cx="0" cy="0"/>
        </a:xfrm>
      </p:grpSpPr>
      <p:sp>
        <p:nvSpPr>
          <p:cNvPr id="70" name="Google Shape;70;p16"/>
          <p:cNvSpPr txBox="1"/>
          <p:nvPr>
            <p:ph type="ctrTitle"/>
          </p:nvPr>
        </p:nvSpPr>
        <p:spPr>
          <a:xfrm>
            <a:off x="1143000" y="841771"/>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2"/>
              </a:buClr>
              <a:buSzPts val="4500"/>
              <a:buFont typeface="Arial Black"/>
              <a:buNone/>
              <a:defRPr b="1" i="0" sz="45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1" name="Google Shape;71;p16"/>
          <p:cNvSpPr txBox="1"/>
          <p:nvPr>
            <p:ph idx="1" type="subTitle"/>
          </p:nvPr>
        </p:nvSpPr>
        <p:spPr>
          <a:xfrm>
            <a:off x="1143000" y="2731517"/>
            <a:ext cx="6858000" cy="1026299"/>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accent1"/>
              </a:buClr>
              <a:buSzPts val="1800"/>
              <a:buNone/>
              <a:defRPr b="1" i="0" sz="18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900"/>
              <a:buNone/>
              <a:defRPr sz="1500"/>
            </a:lvl2pPr>
            <a:lvl3pPr lvl="2" algn="ctr">
              <a:lnSpc>
                <a:spcPct val="90000"/>
              </a:lnSpc>
              <a:spcBef>
                <a:spcPts val="400"/>
              </a:spcBef>
              <a:spcAft>
                <a:spcPts val="0"/>
              </a:spcAft>
              <a:buClr>
                <a:schemeClr val="dk1"/>
              </a:buClr>
              <a:buSzPts val="1000"/>
              <a:buNone/>
              <a:defRPr sz="1400"/>
            </a:lvl3pPr>
            <a:lvl4pPr lvl="3" algn="ctr">
              <a:lnSpc>
                <a:spcPct val="90000"/>
              </a:lnSpc>
              <a:spcBef>
                <a:spcPts val="400"/>
              </a:spcBef>
              <a:spcAft>
                <a:spcPts val="0"/>
              </a:spcAft>
              <a:buClr>
                <a:schemeClr val="dk1"/>
              </a:buClr>
              <a:buSzPts val="6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2" name="Google Shape;72;p16"/>
          <p:cNvPicPr preferRelativeResize="0"/>
          <p:nvPr/>
        </p:nvPicPr>
        <p:blipFill rotWithShape="1">
          <a:blip r:embed="rId2">
            <a:alphaModFix/>
          </a:blip>
          <a:srcRect b="0" l="0" r="0" t="0"/>
          <a:stretch/>
        </p:blipFill>
        <p:spPr>
          <a:xfrm>
            <a:off x="190180" y="4831795"/>
            <a:ext cx="571820" cy="15859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 White">
  <p:cSld name="Text Box - White">
    <p:bg>
      <p:bgPr>
        <a:solidFill>
          <a:schemeClr val="lt2"/>
        </a:solidFill>
      </p:bgPr>
    </p:bg>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0" t="0"/>
          <a:stretch/>
        </p:blipFill>
        <p:spPr>
          <a:xfrm>
            <a:off x="792480" y="4619321"/>
            <a:ext cx="1554480" cy="415898"/>
          </a:xfrm>
          <a:prstGeom prst="rect">
            <a:avLst/>
          </a:prstGeom>
          <a:noFill/>
          <a:ln>
            <a:noFill/>
          </a:ln>
        </p:spPr>
      </p:pic>
      <p:pic>
        <p:nvPicPr>
          <p:cNvPr id="75" name="Google Shape;75;p17"/>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76" name="Google Shape;76;p17"/>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77" name="Google Shape;77;p17"/>
          <p:cNvSpPr txBox="1"/>
          <p:nvPr>
            <p:ph idx="1" type="body"/>
          </p:nvPr>
        </p:nvSpPr>
        <p:spPr>
          <a:xfrm>
            <a:off x="190179" y="1421671"/>
            <a:ext cx="8818739" cy="31740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b="0" i="0" sz="1500">
                <a:solidFill>
                  <a:schemeClr val="dk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8" name="Google Shape;78;p17"/>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2" type="subTitle"/>
          </p:nvPr>
        </p:nvSpPr>
        <p:spPr>
          <a:xfrm>
            <a:off x="190179" y="705032"/>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80" name="Google Shape;80;p17"/>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icture Box - White">
  <p:cSld name="Text + Picture Box - White">
    <p:bg>
      <p:bgPr>
        <a:solidFill>
          <a:schemeClr val="lt2"/>
        </a:solidFill>
      </p:bgPr>
    </p:bg>
    <p:spTree>
      <p:nvGrpSpPr>
        <p:cNvPr id="81" name="Shape 81"/>
        <p:cNvGrpSpPr/>
        <p:nvPr/>
      </p:nvGrpSpPr>
      <p:grpSpPr>
        <a:xfrm>
          <a:off x="0" y="0"/>
          <a:ext cx="0" cy="0"/>
          <a:chOff x="0" y="0"/>
          <a:chExt cx="0" cy="0"/>
        </a:xfrm>
      </p:grpSpPr>
      <p:pic>
        <p:nvPicPr>
          <p:cNvPr id="82" name="Google Shape;82;p18"/>
          <p:cNvPicPr preferRelativeResize="0"/>
          <p:nvPr/>
        </p:nvPicPr>
        <p:blipFill rotWithShape="1">
          <a:blip r:embed="rId2">
            <a:alphaModFix/>
          </a:blip>
          <a:srcRect b="0" l="0" r="0" t="0"/>
          <a:stretch/>
        </p:blipFill>
        <p:spPr>
          <a:xfrm>
            <a:off x="792480" y="4619321"/>
            <a:ext cx="1554480" cy="415898"/>
          </a:xfrm>
          <a:prstGeom prst="rect">
            <a:avLst/>
          </a:prstGeom>
          <a:noFill/>
          <a:ln>
            <a:noFill/>
          </a:ln>
        </p:spPr>
      </p:pic>
      <p:pic>
        <p:nvPicPr>
          <p:cNvPr id="83" name="Google Shape;83;p18"/>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84" name="Google Shape;84;p18"/>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85" name="Google Shape;85;p18"/>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 Picture Box - White">
  <p:cSld name="4 Text + Picture Box - White">
    <p:bg>
      <p:bgPr>
        <a:solidFill>
          <a:schemeClr val="lt2"/>
        </a:solidFill>
      </p:bgPr>
    </p:bg>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0" l="0" r="0" t="0"/>
          <a:stretch/>
        </p:blipFill>
        <p:spPr>
          <a:xfrm>
            <a:off x="792480" y="4619321"/>
            <a:ext cx="1554479" cy="415898"/>
          </a:xfrm>
          <a:prstGeom prst="rect">
            <a:avLst/>
          </a:prstGeom>
          <a:noFill/>
          <a:ln>
            <a:noFill/>
          </a:ln>
        </p:spPr>
      </p:pic>
      <p:pic>
        <p:nvPicPr>
          <p:cNvPr id="89" name="Google Shape;89;p19"/>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90" name="Google Shape;90;p19"/>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91" name="Google Shape;91;p19"/>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Box - White">
  <p:cSld name="4 Picture Box - White">
    <p:bg>
      <p:bgPr>
        <a:solidFill>
          <a:schemeClr val="lt2"/>
        </a:solidFill>
      </p:bgPr>
    </p:bg>
    <p:spTree>
      <p:nvGrpSpPr>
        <p:cNvPr id="93" name="Shape 93"/>
        <p:cNvGrpSpPr/>
        <p:nvPr/>
      </p:nvGrpSpPr>
      <p:grpSpPr>
        <a:xfrm>
          <a:off x="0" y="0"/>
          <a:ext cx="0" cy="0"/>
          <a:chOff x="0" y="0"/>
          <a:chExt cx="0" cy="0"/>
        </a:xfrm>
      </p:grpSpPr>
      <p:pic>
        <p:nvPicPr>
          <p:cNvPr id="94" name="Google Shape;94;p20"/>
          <p:cNvPicPr preferRelativeResize="0"/>
          <p:nvPr/>
        </p:nvPicPr>
        <p:blipFill rotWithShape="1">
          <a:blip r:embed="rId2">
            <a:alphaModFix/>
          </a:blip>
          <a:srcRect b="0" l="0" r="0" t="0"/>
          <a:stretch/>
        </p:blipFill>
        <p:spPr>
          <a:xfrm>
            <a:off x="792480" y="4619321"/>
            <a:ext cx="1554480" cy="415898"/>
          </a:xfrm>
          <a:prstGeom prst="rect">
            <a:avLst/>
          </a:prstGeom>
          <a:noFill/>
          <a:ln>
            <a:noFill/>
          </a:ln>
        </p:spPr>
      </p:pic>
      <p:pic>
        <p:nvPicPr>
          <p:cNvPr id="95" name="Google Shape;95;p20"/>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96" name="Google Shape;96;p20"/>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97" name="Google Shape;97;p20"/>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8" name="Google Shape;98;p20"/>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Box - Blue">
  <p:cSld name="4 Text Box - Blue">
    <p:bg>
      <p:bgPr>
        <a:solidFill>
          <a:schemeClr val="dk1"/>
        </a:solidFill>
      </p:bgPr>
    </p:bg>
    <p:spTree>
      <p:nvGrpSpPr>
        <p:cNvPr id="99" name="Shape 99"/>
        <p:cNvGrpSpPr/>
        <p:nvPr/>
      </p:nvGrpSpPr>
      <p:grpSpPr>
        <a:xfrm>
          <a:off x="0" y="0"/>
          <a:ext cx="0" cy="0"/>
          <a:chOff x="0" y="0"/>
          <a:chExt cx="0" cy="0"/>
        </a:xfrm>
      </p:grpSpPr>
      <p:cxnSp>
        <p:nvCxnSpPr>
          <p:cNvPr id="100" name="Google Shape;100;p21"/>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pic>
        <p:nvPicPr>
          <p:cNvPr id="101" name="Google Shape;101;p21"/>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02" name="Google Shape;102;p21"/>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sp>
        <p:nvSpPr>
          <p:cNvPr id="103" name="Google Shape;103;p21"/>
          <p:cNvSpPr txBox="1"/>
          <p:nvPr>
            <p:ph idx="1" type="body"/>
          </p:nvPr>
        </p:nvSpPr>
        <p:spPr>
          <a:xfrm>
            <a:off x="183298" y="3277813"/>
            <a:ext cx="4237040" cy="13266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4" name="Google Shape;104;p21"/>
          <p:cNvSpPr txBox="1"/>
          <p:nvPr>
            <p:ph idx="2" type="body"/>
          </p:nvPr>
        </p:nvSpPr>
        <p:spPr>
          <a:xfrm>
            <a:off x="185426" y="1449763"/>
            <a:ext cx="4237040" cy="13266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5" name="Google Shape;105;p21"/>
          <p:cNvSpPr txBox="1"/>
          <p:nvPr>
            <p:ph idx="3" type="body"/>
          </p:nvPr>
        </p:nvSpPr>
        <p:spPr>
          <a:xfrm>
            <a:off x="4721535" y="3277813"/>
            <a:ext cx="4237040" cy="13266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6" name="Google Shape;106;p21"/>
          <p:cNvSpPr txBox="1"/>
          <p:nvPr>
            <p:ph idx="4" type="body"/>
          </p:nvPr>
        </p:nvSpPr>
        <p:spPr>
          <a:xfrm>
            <a:off x="4723663" y="1449763"/>
            <a:ext cx="4237040" cy="13266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7" name="Google Shape;107;p21"/>
          <p:cNvSpPr txBox="1"/>
          <p:nvPr>
            <p:ph idx="5" type="body"/>
          </p:nvPr>
        </p:nvSpPr>
        <p:spPr>
          <a:xfrm>
            <a:off x="190179" y="2904470"/>
            <a:ext cx="4237040"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8" name="Google Shape;108;p21"/>
          <p:cNvSpPr txBox="1"/>
          <p:nvPr>
            <p:ph idx="6" type="body"/>
          </p:nvPr>
        </p:nvSpPr>
        <p:spPr>
          <a:xfrm>
            <a:off x="183299" y="1093812"/>
            <a:ext cx="4237040"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9" name="Google Shape;109;p21"/>
          <p:cNvSpPr txBox="1"/>
          <p:nvPr>
            <p:ph idx="7" type="body"/>
          </p:nvPr>
        </p:nvSpPr>
        <p:spPr>
          <a:xfrm>
            <a:off x="4721535" y="1093812"/>
            <a:ext cx="4237039"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1"/>
          <p:cNvSpPr txBox="1"/>
          <p:nvPr>
            <p:ph idx="8" type="body"/>
          </p:nvPr>
        </p:nvSpPr>
        <p:spPr>
          <a:xfrm>
            <a:off x="4721535" y="2910396"/>
            <a:ext cx="4237039"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1"/>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1"/>
          <p:cNvSpPr txBox="1"/>
          <p:nvPr>
            <p:ph idx="9"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13" name="Google Shape;113;p21"/>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114" name="Google Shape;114;p21"/>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Box - Gray">
  <p:cSld name="4 Text Box - Gray">
    <p:bg>
      <p:bgPr>
        <a:solidFill>
          <a:schemeClr val="accent5"/>
        </a:solidFill>
      </p:bgPr>
    </p:bg>
    <p:spTree>
      <p:nvGrpSpPr>
        <p:cNvPr id="115" name="Shape 115"/>
        <p:cNvGrpSpPr/>
        <p:nvPr/>
      </p:nvGrpSpPr>
      <p:grpSpPr>
        <a:xfrm>
          <a:off x="0" y="0"/>
          <a:ext cx="0" cy="0"/>
          <a:chOff x="0" y="0"/>
          <a:chExt cx="0" cy="0"/>
        </a:xfrm>
      </p:grpSpPr>
      <p:cxnSp>
        <p:nvCxnSpPr>
          <p:cNvPr id="116" name="Google Shape;116;p22"/>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pic>
        <p:nvPicPr>
          <p:cNvPr id="117" name="Google Shape;117;p22"/>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18" name="Google Shape;118;p22"/>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sp>
        <p:nvSpPr>
          <p:cNvPr id="119" name="Google Shape;119;p22"/>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0" name="Google Shape;120;p22"/>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Box - White">
  <p:cSld name="4 Text Box - White">
    <p:bg>
      <p:bgPr>
        <a:solidFill>
          <a:schemeClr val="lt2"/>
        </a:solidFill>
      </p:bgPr>
    </p:bg>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0" l="0" r="0" t="0"/>
          <a:stretch/>
        </p:blipFill>
        <p:spPr>
          <a:xfrm>
            <a:off x="792480" y="4619321"/>
            <a:ext cx="1554480" cy="415898"/>
          </a:xfrm>
          <a:prstGeom prst="rect">
            <a:avLst/>
          </a:prstGeom>
          <a:noFill/>
          <a:ln>
            <a:noFill/>
          </a:ln>
        </p:spPr>
      </p:pic>
      <p:pic>
        <p:nvPicPr>
          <p:cNvPr id="123" name="Google Shape;123;p23"/>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124" name="Google Shape;124;p23"/>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125" name="Google Shape;125;p23"/>
          <p:cNvSpPr txBox="1"/>
          <p:nvPr>
            <p:ph idx="1" type="body"/>
          </p:nvPr>
        </p:nvSpPr>
        <p:spPr>
          <a:xfrm>
            <a:off x="183298" y="3277813"/>
            <a:ext cx="4237040" cy="13266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b="0" i="0" sz="1100">
                <a:solidFill>
                  <a:schemeClr val="dk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3"/>
          <p:cNvSpPr txBox="1"/>
          <p:nvPr>
            <p:ph idx="2" type="body"/>
          </p:nvPr>
        </p:nvSpPr>
        <p:spPr>
          <a:xfrm>
            <a:off x="4721535" y="3277813"/>
            <a:ext cx="4237040" cy="13266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100"/>
              <a:buNone/>
              <a:defRPr b="0" i="0" sz="1100">
                <a:solidFill>
                  <a:schemeClr val="dk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7" name="Google Shape;127;p23"/>
          <p:cNvSpPr txBox="1"/>
          <p:nvPr>
            <p:ph idx="3" type="body"/>
          </p:nvPr>
        </p:nvSpPr>
        <p:spPr>
          <a:xfrm>
            <a:off x="190179" y="2904470"/>
            <a:ext cx="4237040"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8" name="Google Shape;128;p23"/>
          <p:cNvSpPr txBox="1"/>
          <p:nvPr>
            <p:ph idx="4" type="body"/>
          </p:nvPr>
        </p:nvSpPr>
        <p:spPr>
          <a:xfrm>
            <a:off x="4721535" y="2910396"/>
            <a:ext cx="4237039"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9" name="Google Shape;129;p23"/>
          <p:cNvSpPr txBox="1"/>
          <p:nvPr>
            <p:ph idx="5" type="body"/>
          </p:nvPr>
        </p:nvSpPr>
        <p:spPr>
          <a:xfrm>
            <a:off x="185426" y="1449763"/>
            <a:ext cx="4237040" cy="13266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0" name="Google Shape;130;p23"/>
          <p:cNvSpPr txBox="1"/>
          <p:nvPr>
            <p:ph idx="6" type="body"/>
          </p:nvPr>
        </p:nvSpPr>
        <p:spPr>
          <a:xfrm>
            <a:off x="4723663" y="1449763"/>
            <a:ext cx="4237040" cy="13266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1" name="Google Shape;131;p23"/>
          <p:cNvSpPr txBox="1"/>
          <p:nvPr>
            <p:ph idx="7" type="body"/>
          </p:nvPr>
        </p:nvSpPr>
        <p:spPr>
          <a:xfrm>
            <a:off x="183299" y="1093812"/>
            <a:ext cx="4237040"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2" name="Google Shape;132;p23"/>
          <p:cNvSpPr txBox="1"/>
          <p:nvPr>
            <p:ph idx="8" type="body"/>
          </p:nvPr>
        </p:nvSpPr>
        <p:spPr>
          <a:xfrm>
            <a:off x="4721535" y="1093812"/>
            <a:ext cx="4237039"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23"/>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3"/>
          <p:cNvSpPr txBox="1"/>
          <p:nvPr>
            <p:ph idx="9" type="subTitle"/>
          </p:nvPr>
        </p:nvSpPr>
        <p:spPr>
          <a:xfrm>
            <a:off x="190179" y="705032"/>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35" name="Google Shape;135;p23"/>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 Blue">
  <p:cSld name="Blank Header - Blue">
    <p:bg>
      <p:bgPr>
        <a:solidFill>
          <a:schemeClr val="dk1"/>
        </a:solidFill>
      </p:bgPr>
    </p:bg>
    <p:spTree>
      <p:nvGrpSpPr>
        <p:cNvPr id="136" name="Shape 136"/>
        <p:cNvGrpSpPr/>
        <p:nvPr/>
      </p:nvGrpSpPr>
      <p:grpSpPr>
        <a:xfrm>
          <a:off x="0" y="0"/>
          <a:ext cx="0" cy="0"/>
          <a:chOff x="0" y="0"/>
          <a:chExt cx="0" cy="0"/>
        </a:xfrm>
      </p:grpSpPr>
      <p:cxnSp>
        <p:nvCxnSpPr>
          <p:cNvPr id="137" name="Google Shape;137;p24"/>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pic>
        <p:nvPicPr>
          <p:cNvPr id="138" name="Google Shape;138;p24"/>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39" name="Google Shape;139;p24"/>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sp>
        <p:nvSpPr>
          <p:cNvPr id="140" name="Google Shape;140;p24"/>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 name="Google Shape;141;p24"/>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42" name="Google Shape;142;p24"/>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143" name="Google Shape;143;p24"/>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 Gray">
  <p:cSld name="Blank Header - Gray">
    <p:bg>
      <p:bgPr>
        <a:solidFill>
          <a:schemeClr val="accent5"/>
        </a:solidFill>
      </p:bgPr>
    </p:bg>
    <p:spTree>
      <p:nvGrpSpPr>
        <p:cNvPr id="144" name="Shape 144"/>
        <p:cNvGrpSpPr/>
        <p:nvPr/>
      </p:nvGrpSpPr>
      <p:grpSpPr>
        <a:xfrm>
          <a:off x="0" y="0"/>
          <a:ext cx="0" cy="0"/>
          <a:chOff x="0" y="0"/>
          <a:chExt cx="0" cy="0"/>
        </a:xfrm>
      </p:grpSpPr>
      <p:cxnSp>
        <p:nvCxnSpPr>
          <p:cNvPr id="145" name="Google Shape;145;p25"/>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pic>
        <p:nvPicPr>
          <p:cNvPr id="146" name="Google Shape;146;p25"/>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47" name="Google Shape;147;p25"/>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sp>
        <p:nvSpPr>
          <p:cNvPr id="148" name="Google Shape;148;p25"/>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5"/>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50" name="Google Shape;150;p25"/>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151" name="Google Shape;151;p25"/>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 White">
  <p:cSld name="Blank Header - White">
    <p:bg>
      <p:bgPr>
        <a:solidFill>
          <a:schemeClr val="lt2"/>
        </a:solidFill>
      </p:bgPr>
    </p:bg>
    <p:spTree>
      <p:nvGrpSpPr>
        <p:cNvPr id="152" name="Shape 152"/>
        <p:cNvGrpSpPr/>
        <p:nvPr/>
      </p:nvGrpSpPr>
      <p:grpSpPr>
        <a:xfrm>
          <a:off x="0" y="0"/>
          <a:ext cx="0" cy="0"/>
          <a:chOff x="0" y="0"/>
          <a:chExt cx="0" cy="0"/>
        </a:xfrm>
      </p:grpSpPr>
      <p:sp>
        <p:nvSpPr>
          <p:cNvPr id="153" name="Google Shape;153;p26"/>
          <p:cNvSpPr txBox="1"/>
          <p:nvPr>
            <p:ph type="ctrTitle"/>
          </p:nvPr>
        </p:nvSpPr>
        <p:spPr>
          <a:xfrm>
            <a:off x="190179" y="26005"/>
            <a:ext cx="8818738"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Arial Black"/>
              <a:buNone/>
              <a:defRPr b="1" i="0" sz="27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54" name="Google Shape;154;p26"/>
          <p:cNvPicPr preferRelativeResize="0"/>
          <p:nvPr/>
        </p:nvPicPr>
        <p:blipFill rotWithShape="1">
          <a:blip r:embed="rId2">
            <a:alphaModFix/>
          </a:blip>
          <a:srcRect b="0" l="0" r="0" t="0"/>
          <a:stretch/>
        </p:blipFill>
        <p:spPr>
          <a:xfrm>
            <a:off x="792480" y="4619321"/>
            <a:ext cx="1554480" cy="415898"/>
          </a:xfrm>
          <a:prstGeom prst="rect">
            <a:avLst/>
          </a:prstGeom>
          <a:noFill/>
          <a:ln>
            <a:noFill/>
          </a:ln>
        </p:spPr>
      </p:pic>
      <p:pic>
        <p:nvPicPr>
          <p:cNvPr id="155" name="Google Shape;155;p26"/>
          <p:cNvPicPr preferRelativeResize="0"/>
          <p:nvPr/>
        </p:nvPicPr>
        <p:blipFill rotWithShape="1">
          <a:blip r:embed="rId3">
            <a:alphaModFix/>
          </a:blip>
          <a:srcRect b="0" l="0" r="0" t="0"/>
          <a:stretch/>
        </p:blipFill>
        <p:spPr>
          <a:xfrm>
            <a:off x="266380" y="4755595"/>
            <a:ext cx="571820" cy="158590"/>
          </a:xfrm>
          <a:prstGeom prst="rect">
            <a:avLst/>
          </a:prstGeom>
          <a:noFill/>
          <a:ln>
            <a:noFill/>
          </a:ln>
        </p:spPr>
      </p:pic>
      <p:cxnSp>
        <p:nvCxnSpPr>
          <p:cNvPr id="156" name="Google Shape;156;p26"/>
          <p:cNvCxnSpPr/>
          <p:nvPr/>
        </p:nvCxnSpPr>
        <p:spPr>
          <a:xfrm>
            <a:off x="190180" y="618821"/>
            <a:ext cx="4237040" cy="0"/>
          </a:xfrm>
          <a:prstGeom prst="straightConnector1">
            <a:avLst/>
          </a:prstGeom>
          <a:noFill/>
          <a:ln cap="flat" cmpd="sng" w="19050">
            <a:solidFill>
              <a:schemeClr val="dk1"/>
            </a:solidFill>
            <a:prstDash val="solid"/>
            <a:miter lim="800000"/>
            <a:headEnd len="sm" w="sm" type="none"/>
            <a:tailEnd len="sm" w="sm" type="none"/>
          </a:ln>
        </p:spPr>
      </p:cxnSp>
      <p:sp>
        <p:nvSpPr>
          <p:cNvPr id="157" name="Google Shape;157;p26"/>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fld id="{00000000-1234-1234-1234-123412341234}" type="slidenum">
              <a:rPr b="1" i="0" lang="en" sz="1100" u="none" cap="none" strike="noStrike">
                <a:solidFill>
                  <a:schemeClr val="dk1"/>
                </a:solidFill>
                <a:latin typeface="Arial Narrow"/>
                <a:ea typeface="Arial Narrow"/>
                <a:cs typeface="Arial Narrow"/>
                <a:sym typeface="Arial Narrow"/>
              </a:rPr>
              <a:t>‹#›</a:t>
            </a:fld>
            <a:endParaRPr b="1" i="0" sz="1100" u="none" cap="none" strike="noStrike">
              <a:solidFill>
                <a:schemeClr val="dk1"/>
              </a:solidFill>
              <a:latin typeface="Arial Narrow"/>
              <a:ea typeface="Arial Narrow"/>
              <a:cs typeface="Arial Narrow"/>
              <a:sym typeface="Arial Narrow"/>
            </a:endParaRPr>
          </a:p>
        </p:txBody>
      </p:sp>
      <p:sp>
        <p:nvSpPr>
          <p:cNvPr id="158" name="Google Shape;158;p26"/>
          <p:cNvSpPr txBox="1"/>
          <p:nvPr/>
        </p:nvSpPr>
        <p:spPr>
          <a:xfrm>
            <a:off x="7658101" y="4716755"/>
            <a:ext cx="1046018"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dk1"/>
              </a:buClr>
              <a:buSzPts val="1100"/>
              <a:buFont typeface="Arial Narrow"/>
              <a:buNone/>
            </a:pPr>
            <a:r>
              <a:rPr b="1" i="0" lang="en" sz="1100" u="none" cap="none" strike="noStrike">
                <a:solidFill>
                  <a:schemeClr val="dk1"/>
                </a:solidFill>
                <a:latin typeface="Arial Narrow"/>
                <a:ea typeface="Arial Narrow"/>
                <a:cs typeface="Arial Narrow"/>
                <a:sym typeface="Arial Narrow"/>
              </a:rPr>
              <a:t>CONFIDENTIAL</a:t>
            </a:r>
            <a:endParaRPr sz="1100"/>
          </a:p>
        </p:txBody>
      </p:sp>
      <p:sp>
        <p:nvSpPr>
          <p:cNvPr id="159" name="Google Shape;159;p26"/>
          <p:cNvSpPr txBox="1"/>
          <p:nvPr>
            <p:ph idx="1" type="subTitle"/>
          </p:nvPr>
        </p:nvSpPr>
        <p:spPr>
          <a:xfrm>
            <a:off x="190179" y="705032"/>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ue">
  <p:cSld name="Blank - Blue">
    <p:bg>
      <p:bgPr>
        <a:solidFill>
          <a:schemeClr val="dk1"/>
        </a:solidFill>
      </p:bgPr>
    </p:bg>
    <p:spTree>
      <p:nvGrpSpPr>
        <p:cNvPr id="160" name="Shape 16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ray">
  <p:cSld name="Blank - Gray">
    <p:bg>
      <p:bgPr>
        <a:solidFill>
          <a:schemeClr val="accent5"/>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bg>
      <p:bgPr>
        <a:solidFill>
          <a:schemeClr val="lt2"/>
        </a:solidFill>
      </p:bgPr>
    </p:bg>
    <p:spTree>
      <p:nvGrpSpPr>
        <p:cNvPr id="162" name="Shape 16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ray">
  <p:cSld name="Title Slide - Gray">
    <p:bg>
      <p:bgPr>
        <a:solidFill>
          <a:schemeClr val="accent5"/>
        </a:solidFill>
      </p:bgPr>
    </p:bg>
    <p:spTree>
      <p:nvGrpSpPr>
        <p:cNvPr id="163" name="Shape 163"/>
        <p:cNvGrpSpPr/>
        <p:nvPr/>
      </p:nvGrpSpPr>
      <p:grpSpPr>
        <a:xfrm>
          <a:off x="0" y="0"/>
          <a:ext cx="0" cy="0"/>
          <a:chOff x="0" y="0"/>
          <a:chExt cx="0" cy="0"/>
        </a:xfrm>
      </p:grpSpPr>
      <p:pic>
        <p:nvPicPr>
          <p:cNvPr id="164" name="Google Shape;164;p30"/>
          <p:cNvPicPr preferRelativeResize="0"/>
          <p:nvPr/>
        </p:nvPicPr>
        <p:blipFill rotWithShape="1">
          <a:blip r:embed="rId2">
            <a:alphaModFix/>
          </a:blip>
          <a:srcRect b="0" l="0" r="0" t="0"/>
          <a:stretch/>
        </p:blipFill>
        <p:spPr>
          <a:xfrm>
            <a:off x="190180" y="4831795"/>
            <a:ext cx="571820" cy="158590"/>
          </a:xfrm>
          <a:prstGeom prst="rect">
            <a:avLst/>
          </a:prstGeom>
          <a:noFill/>
          <a:ln>
            <a:noFill/>
          </a:ln>
        </p:spPr>
      </p:pic>
      <p:sp>
        <p:nvSpPr>
          <p:cNvPr id="165" name="Google Shape;165;p30"/>
          <p:cNvSpPr txBox="1"/>
          <p:nvPr>
            <p:ph type="ctrTitle"/>
          </p:nvPr>
        </p:nvSpPr>
        <p:spPr>
          <a:xfrm>
            <a:off x="1143000" y="841771"/>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2"/>
              </a:buClr>
              <a:buSzPts val="4500"/>
              <a:buFont typeface="Arial Black"/>
              <a:buNone/>
              <a:defRPr b="1" i="0" sz="45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30"/>
          <p:cNvSpPr txBox="1"/>
          <p:nvPr>
            <p:ph idx="1" type="subTitle"/>
          </p:nvPr>
        </p:nvSpPr>
        <p:spPr>
          <a:xfrm>
            <a:off x="1143000" y="2731517"/>
            <a:ext cx="6858000" cy="1026299"/>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accent1"/>
              </a:buClr>
              <a:buSzPts val="1800"/>
              <a:buNone/>
              <a:defRPr b="1" i="0" sz="18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900"/>
              <a:buNone/>
              <a:defRPr sz="1500"/>
            </a:lvl2pPr>
            <a:lvl3pPr lvl="2" algn="ctr">
              <a:lnSpc>
                <a:spcPct val="90000"/>
              </a:lnSpc>
              <a:spcBef>
                <a:spcPts val="400"/>
              </a:spcBef>
              <a:spcAft>
                <a:spcPts val="0"/>
              </a:spcAft>
              <a:buClr>
                <a:schemeClr val="dk1"/>
              </a:buClr>
              <a:buSzPts val="1000"/>
              <a:buNone/>
              <a:defRPr sz="1400"/>
            </a:lvl3pPr>
            <a:lvl4pPr lvl="3" algn="ctr">
              <a:lnSpc>
                <a:spcPct val="90000"/>
              </a:lnSpc>
              <a:spcBef>
                <a:spcPts val="400"/>
              </a:spcBef>
              <a:spcAft>
                <a:spcPts val="0"/>
              </a:spcAft>
              <a:buClr>
                <a:schemeClr val="dk1"/>
              </a:buClr>
              <a:buSzPts val="6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p:cSld name="Title Slide - White">
    <p:bg>
      <p:bgPr>
        <a:solidFill>
          <a:schemeClr val="lt2"/>
        </a:solidFill>
      </p:bgPr>
    </p:bg>
    <p:spTree>
      <p:nvGrpSpPr>
        <p:cNvPr id="167" name="Shape 167"/>
        <p:cNvGrpSpPr/>
        <p:nvPr/>
      </p:nvGrpSpPr>
      <p:grpSpPr>
        <a:xfrm>
          <a:off x="0" y="0"/>
          <a:ext cx="0" cy="0"/>
          <a:chOff x="0" y="0"/>
          <a:chExt cx="0" cy="0"/>
        </a:xfrm>
      </p:grpSpPr>
      <p:sp>
        <p:nvSpPr>
          <p:cNvPr id="168" name="Google Shape;168;p31"/>
          <p:cNvSpPr txBox="1"/>
          <p:nvPr>
            <p:ph type="ctrTitle"/>
          </p:nvPr>
        </p:nvSpPr>
        <p:spPr>
          <a:xfrm>
            <a:off x="1143000" y="841771"/>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Black"/>
              <a:buNone/>
              <a:defRPr b="1" i="0" sz="4500" cap="none">
                <a:solidFill>
                  <a:schemeClr val="dk1"/>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69" name="Google Shape;169;p31"/>
          <p:cNvPicPr preferRelativeResize="0"/>
          <p:nvPr/>
        </p:nvPicPr>
        <p:blipFill rotWithShape="1">
          <a:blip r:embed="rId2">
            <a:alphaModFix/>
          </a:blip>
          <a:srcRect b="0" l="0" r="0" t="0"/>
          <a:stretch/>
        </p:blipFill>
        <p:spPr>
          <a:xfrm>
            <a:off x="190180" y="4831795"/>
            <a:ext cx="571820" cy="158590"/>
          </a:xfrm>
          <a:prstGeom prst="rect">
            <a:avLst/>
          </a:prstGeom>
          <a:noFill/>
          <a:ln>
            <a:noFill/>
          </a:ln>
        </p:spPr>
      </p:pic>
      <p:sp>
        <p:nvSpPr>
          <p:cNvPr id="170" name="Google Shape;170;p31"/>
          <p:cNvSpPr txBox="1"/>
          <p:nvPr>
            <p:ph idx="1" type="subTitle"/>
          </p:nvPr>
        </p:nvSpPr>
        <p:spPr>
          <a:xfrm>
            <a:off x="1143000" y="2731517"/>
            <a:ext cx="6858000" cy="1026299"/>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accent1"/>
              </a:buClr>
              <a:buSzPts val="1800"/>
              <a:buNone/>
              <a:defRPr b="1" i="0" sz="1800" cap="none">
                <a:solidFill>
                  <a:schemeClr val="accent1"/>
                </a:solidFill>
                <a:latin typeface="Arial"/>
                <a:ea typeface="Arial"/>
                <a:cs typeface="Arial"/>
                <a:sym typeface="Arial"/>
              </a:defRPr>
            </a:lvl1pPr>
            <a:lvl2pPr lvl="1" algn="ctr">
              <a:lnSpc>
                <a:spcPct val="90000"/>
              </a:lnSpc>
              <a:spcBef>
                <a:spcPts val="400"/>
              </a:spcBef>
              <a:spcAft>
                <a:spcPts val="0"/>
              </a:spcAft>
              <a:buClr>
                <a:schemeClr val="dk1"/>
              </a:buClr>
              <a:buSzPts val="900"/>
              <a:buNone/>
              <a:defRPr sz="1500"/>
            </a:lvl2pPr>
            <a:lvl3pPr lvl="2" algn="ctr">
              <a:lnSpc>
                <a:spcPct val="90000"/>
              </a:lnSpc>
              <a:spcBef>
                <a:spcPts val="400"/>
              </a:spcBef>
              <a:spcAft>
                <a:spcPts val="0"/>
              </a:spcAft>
              <a:buClr>
                <a:schemeClr val="dk1"/>
              </a:buClr>
              <a:buSzPts val="1000"/>
              <a:buNone/>
              <a:defRPr sz="1400"/>
            </a:lvl3pPr>
            <a:lvl4pPr lvl="3" algn="ctr">
              <a:lnSpc>
                <a:spcPct val="90000"/>
              </a:lnSpc>
              <a:spcBef>
                <a:spcPts val="400"/>
              </a:spcBef>
              <a:spcAft>
                <a:spcPts val="0"/>
              </a:spcAft>
              <a:buClr>
                <a:schemeClr val="dk1"/>
              </a:buClr>
              <a:buSzPts val="6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 Blue">
  <p:cSld name="Text Box - Blue">
    <p:bg>
      <p:bgPr>
        <a:solidFill>
          <a:schemeClr val="dk1"/>
        </a:solidFill>
      </p:bgPr>
    </p:bg>
    <p:spTree>
      <p:nvGrpSpPr>
        <p:cNvPr id="171" name="Shape 171"/>
        <p:cNvGrpSpPr/>
        <p:nvPr/>
      </p:nvGrpSpPr>
      <p:grpSpPr>
        <a:xfrm>
          <a:off x="0" y="0"/>
          <a:ext cx="0" cy="0"/>
          <a:chOff x="0" y="0"/>
          <a:chExt cx="0" cy="0"/>
        </a:xfrm>
      </p:grpSpPr>
      <p:sp>
        <p:nvSpPr>
          <p:cNvPr id="172" name="Google Shape;172;p32"/>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173" name="Google Shape;173;p32"/>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74" name="Google Shape;174;p32"/>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cxnSp>
        <p:nvCxnSpPr>
          <p:cNvPr id="175" name="Google Shape;175;p32"/>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sp>
        <p:nvSpPr>
          <p:cNvPr id="176" name="Google Shape;176;p32"/>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77" name="Google Shape;177;p32"/>
          <p:cNvSpPr txBox="1"/>
          <p:nvPr>
            <p:ph idx="2" type="body"/>
          </p:nvPr>
        </p:nvSpPr>
        <p:spPr>
          <a:xfrm>
            <a:off x="190179" y="1421671"/>
            <a:ext cx="8818739" cy="31740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500"/>
              <a:buNone/>
              <a:defRPr b="0" i="0" sz="15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8" name="Google Shape;178;p32"/>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179" name="Google Shape;179;p32"/>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 - Gray">
  <p:cSld name="Text Box - Gray">
    <p:bg>
      <p:bgPr>
        <a:solidFill>
          <a:schemeClr val="accent5"/>
        </a:solidFill>
      </p:bgPr>
    </p:bg>
    <p:spTree>
      <p:nvGrpSpPr>
        <p:cNvPr id="180" name="Shape 180"/>
        <p:cNvGrpSpPr/>
        <p:nvPr/>
      </p:nvGrpSpPr>
      <p:grpSpPr>
        <a:xfrm>
          <a:off x="0" y="0"/>
          <a:ext cx="0" cy="0"/>
          <a:chOff x="0" y="0"/>
          <a:chExt cx="0" cy="0"/>
        </a:xfrm>
      </p:grpSpPr>
      <p:pic>
        <p:nvPicPr>
          <p:cNvPr id="181" name="Google Shape;181;p33"/>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82" name="Google Shape;182;p33"/>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cxnSp>
        <p:nvCxnSpPr>
          <p:cNvPr id="183" name="Google Shape;183;p33"/>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sp>
        <p:nvSpPr>
          <p:cNvPr id="184" name="Google Shape;184;p33"/>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185" name="Google Shape;185;p33"/>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
        <p:nvSpPr>
          <p:cNvPr id="186" name="Google Shape;186;p33"/>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7" name="Google Shape;187;p33"/>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88" name="Google Shape;188;p33"/>
          <p:cNvSpPr txBox="1"/>
          <p:nvPr>
            <p:ph idx="2" type="body"/>
          </p:nvPr>
        </p:nvSpPr>
        <p:spPr>
          <a:xfrm>
            <a:off x="190179" y="1421671"/>
            <a:ext cx="8818739" cy="31740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500"/>
              <a:buNone/>
              <a:defRPr b="0" i="0" sz="15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icture Box - Blue">
  <p:cSld name="Text + Picture Box - Blue">
    <p:bg>
      <p:bgPr>
        <a:solidFill>
          <a:schemeClr val="dk1"/>
        </a:solidFill>
      </p:bgPr>
    </p:bg>
    <p:spTree>
      <p:nvGrpSpPr>
        <p:cNvPr id="189" name="Shape 189"/>
        <p:cNvGrpSpPr/>
        <p:nvPr/>
      </p:nvGrpSpPr>
      <p:grpSpPr>
        <a:xfrm>
          <a:off x="0" y="0"/>
          <a:ext cx="0" cy="0"/>
          <a:chOff x="0" y="0"/>
          <a:chExt cx="0" cy="0"/>
        </a:xfrm>
      </p:grpSpPr>
      <p:pic>
        <p:nvPicPr>
          <p:cNvPr id="190" name="Google Shape;190;p34"/>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191" name="Google Shape;191;p34"/>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cxnSp>
        <p:nvCxnSpPr>
          <p:cNvPr id="192" name="Google Shape;192;p34"/>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sp>
        <p:nvSpPr>
          <p:cNvPr id="193" name="Google Shape;193;p34"/>
          <p:cNvSpPr txBox="1"/>
          <p:nvPr>
            <p:ph idx="1" type="body"/>
          </p:nvPr>
        </p:nvSpPr>
        <p:spPr>
          <a:xfrm>
            <a:off x="190179" y="1421671"/>
            <a:ext cx="4166668" cy="31740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500"/>
              <a:buNone/>
              <a:defRPr b="0" i="0" sz="15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94" name="Google Shape;194;p34"/>
          <p:cNvSpPr/>
          <p:nvPr>
            <p:ph idx="2" type="pic"/>
          </p:nvPr>
        </p:nvSpPr>
        <p:spPr>
          <a:xfrm>
            <a:off x="4787504" y="1102519"/>
            <a:ext cx="4165997" cy="3493294"/>
          </a:xfrm>
          <a:prstGeom prst="rect">
            <a:avLst/>
          </a:prstGeom>
          <a:noFill/>
          <a:ln>
            <a:noFill/>
          </a:ln>
        </p:spPr>
      </p:sp>
      <p:sp>
        <p:nvSpPr>
          <p:cNvPr id="195" name="Google Shape;195;p34"/>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6" name="Google Shape;196;p34"/>
          <p:cNvSpPr txBox="1"/>
          <p:nvPr>
            <p:ph idx="3"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197" name="Google Shape;197;p34"/>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198" name="Google Shape;198;p34"/>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icture Box - Gray">
  <p:cSld name="Text + Picture Box - Gray">
    <p:bg>
      <p:bgPr>
        <a:solidFill>
          <a:schemeClr val="accent5"/>
        </a:solidFill>
      </p:bgPr>
    </p:bg>
    <p:spTree>
      <p:nvGrpSpPr>
        <p:cNvPr id="199" name="Shape 199"/>
        <p:cNvGrpSpPr/>
        <p:nvPr/>
      </p:nvGrpSpPr>
      <p:grpSpPr>
        <a:xfrm>
          <a:off x="0" y="0"/>
          <a:ext cx="0" cy="0"/>
          <a:chOff x="0" y="0"/>
          <a:chExt cx="0" cy="0"/>
        </a:xfrm>
      </p:grpSpPr>
      <p:pic>
        <p:nvPicPr>
          <p:cNvPr id="200" name="Google Shape;200;p35"/>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201" name="Google Shape;201;p35"/>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cxnSp>
        <p:nvCxnSpPr>
          <p:cNvPr id="202" name="Google Shape;202;p35"/>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sp>
        <p:nvSpPr>
          <p:cNvPr id="203" name="Google Shape;203;p35"/>
          <p:cNvSpPr/>
          <p:nvPr>
            <p:ph idx="2" type="pic"/>
          </p:nvPr>
        </p:nvSpPr>
        <p:spPr>
          <a:xfrm>
            <a:off x="4787504" y="1102519"/>
            <a:ext cx="4165997" cy="3493294"/>
          </a:xfrm>
          <a:prstGeom prst="rect">
            <a:avLst/>
          </a:prstGeom>
          <a:noFill/>
          <a:ln>
            <a:noFill/>
          </a:ln>
        </p:spPr>
      </p:sp>
      <p:sp>
        <p:nvSpPr>
          <p:cNvPr id="204" name="Google Shape;204;p35"/>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5" name="Google Shape;205;p35"/>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206" name="Google Shape;206;p35"/>
          <p:cNvSpPr txBox="1"/>
          <p:nvPr>
            <p:ph idx="3" type="body"/>
          </p:nvPr>
        </p:nvSpPr>
        <p:spPr>
          <a:xfrm>
            <a:off x="190179" y="1421671"/>
            <a:ext cx="4166668" cy="31740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500"/>
              <a:buNone/>
              <a:defRPr b="0" i="0" sz="15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07" name="Google Shape;207;p35"/>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208" name="Google Shape;208;p35"/>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 Picture Box - Blue">
  <p:cSld name="4 Text + Picture Box - Blue">
    <p:bg>
      <p:bgPr>
        <a:solidFill>
          <a:schemeClr val="dk1"/>
        </a:solidFill>
      </p:bgPr>
    </p:bg>
    <p:spTree>
      <p:nvGrpSpPr>
        <p:cNvPr id="209" name="Shape 209"/>
        <p:cNvGrpSpPr/>
        <p:nvPr/>
      </p:nvGrpSpPr>
      <p:grpSpPr>
        <a:xfrm>
          <a:off x="0" y="0"/>
          <a:ext cx="0" cy="0"/>
          <a:chOff x="0" y="0"/>
          <a:chExt cx="0" cy="0"/>
        </a:xfrm>
      </p:grpSpPr>
      <p:pic>
        <p:nvPicPr>
          <p:cNvPr id="210" name="Google Shape;210;p36"/>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211" name="Google Shape;211;p36"/>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cxnSp>
        <p:nvCxnSpPr>
          <p:cNvPr id="212" name="Google Shape;212;p36"/>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sp>
        <p:nvSpPr>
          <p:cNvPr id="213" name="Google Shape;213;p36"/>
          <p:cNvSpPr txBox="1"/>
          <p:nvPr>
            <p:ph idx="1" type="body"/>
          </p:nvPr>
        </p:nvSpPr>
        <p:spPr>
          <a:xfrm>
            <a:off x="266380" y="3495825"/>
            <a:ext cx="1992623"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4" name="Google Shape;214;p36"/>
          <p:cNvSpPr txBox="1"/>
          <p:nvPr>
            <p:ph idx="2" type="body"/>
          </p:nvPr>
        </p:nvSpPr>
        <p:spPr>
          <a:xfrm>
            <a:off x="2459683" y="3495825"/>
            <a:ext cx="1992622"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5" name="Google Shape;215;p36"/>
          <p:cNvSpPr txBox="1"/>
          <p:nvPr>
            <p:ph idx="3" type="body"/>
          </p:nvPr>
        </p:nvSpPr>
        <p:spPr>
          <a:xfrm>
            <a:off x="4691696" y="3495825"/>
            <a:ext cx="1992622"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6" name="Google Shape;216;p36"/>
          <p:cNvSpPr txBox="1"/>
          <p:nvPr>
            <p:ph idx="4" type="body"/>
          </p:nvPr>
        </p:nvSpPr>
        <p:spPr>
          <a:xfrm>
            <a:off x="6898895" y="3495825"/>
            <a:ext cx="1992621"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7" name="Google Shape;217;p36"/>
          <p:cNvSpPr txBox="1"/>
          <p:nvPr>
            <p:ph idx="5" type="body"/>
          </p:nvPr>
        </p:nvSpPr>
        <p:spPr>
          <a:xfrm>
            <a:off x="266380" y="3129511"/>
            <a:ext cx="1992622"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8" name="Google Shape;218;p36"/>
          <p:cNvSpPr txBox="1"/>
          <p:nvPr>
            <p:ph idx="6" type="body"/>
          </p:nvPr>
        </p:nvSpPr>
        <p:spPr>
          <a:xfrm>
            <a:off x="2459683" y="3133051"/>
            <a:ext cx="1992623"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9" name="Google Shape;219;p36"/>
          <p:cNvSpPr txBox="1"/>
          <p:nvPr>
            <p:ph idx="7" type="body"/>
          </p:nvPr>
        </p:nvSpPr>
        <p:spPr>
          <a:xfrm>
            <a:off x="4691696" y="3129511"/>
            <a:ext cx="1992622"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0" name="Google Shape;220;p36"/>
          <p:cNvSpPr txBox="1"/>
          <p:nvPr>
            <p:ph idx="8" type="body"/>
          </p:nvPr>
        </p:nvSpPr>
        <p:spPr>
          <a:xfrm>
            <a:off x="6898896" y="3129511"/>
            <a:ext cx="1992621"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21" name="Google Shape;221;p36"/>
          <p:cNvSpPr/>
          <p:nvPr>
            <p:ph idx="9" type="pic"/>
          </p:nvPr>
        </p:nvSpPr>
        <p:spPr>
          <a:xfrm>
            <a:off x="252483" y="1400733"/>
            <a:ext cx="1992622" cy="1629682"/>
          </a:xfrm>
          <a:prstGeom prst="rect">
            <a:avLst/>
          </a:prstGeom>
          <a:noFill/>
          <a:ln>
            <a:noFill/>
          </a:ln>
        </p:spPr>
      </p:sp>
      <p:sp>
        <p:nvSpPr>
          <p:cNvPr id="222" name="Google Shape;222;p36"/>
          <p:cNvSpPr/>
          <p:nvPr>
            <p:ph idx="13" type="pic"/>
          </p:nvPr>
        </p:nvSpPr>
        <p:spPr>
          <a:xfrm>
            <a:off x="2459683" y="1400733"/>
            <a:ext cx="1992622" cy="1629682"/>
          </a:xfrm>
          <a:prstGeom prst="rect">
            <a:avLst/>
          </a:prstGeom>
          <a:noFill/>
          <a:ln>
            <a:noFill/>
          </a:ln>
        </p:spPr>
      </p:sp>
      <p:sp>
        <p:nvSpPr>
          <p:cNvPr id="223" name="Google Shape;223;p36"/>
          <p:cNvSpPr/>
          <p:nvPr>
            <p:ph idx="14" type="pic"/>
          </p:nvPr>
        </p:nvSpPr>
        <p:spPr>
          <a:xfrm>
            <a:off x="4691696" y="1400733"/>
            <a:ext cx="1992622" cy="1629682"/>
          </a:xfrm>
          <a:prstGeom prst="rect">
            <a:avLst/>
          </a:prstGeom>
          <a:noFill/>
          <a:ln>
            <a:noFill/>
          </a:ln>
        </p:spPr>
      </p:sp>
      <p:sp>
        <p:nvSpPr>
          <p:cNvPr id="224" name="Google Shape;224;p36"/>
          <p:cNvSpPr/>
          <p:nvPr>
            <p:ph idx="15" type="pic"/>
          </p:nvPr>
        </p:nvSpPr>
        <p:spPr>
          <a:xfrm>
            <a:off x="6898895" y="1400733"/>
            <a:ext cx="1992621" cy="1629682"/>
          </a:xfrm>
          <a:prstGeom prst="rect">
            <a:avLst/>
          </a:prstGeom>
          <a:noFill/>
          <a:ln>
            <a:noFill/>
          </a:ln>
        </p:spPr>
      </p:sp>
      <p:sp>
        <p:nvSpPr>
          <p:cNvPr id="225" name="Google Shape;225;p36"/>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6"/>
          <p:cNvSpPr txBox="1"/>
          <p:nvPr>
            <p:ph idx="16"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227" name="Google Shape;227;p36"/>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228" name="Google Shape;228;p36"/>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xt + Picture Box - Gray">
  <p:cSld name="4 Text + Picture Box - Gray">
    <p:bg>
      <p:bgPr>
        <a:solidFill>
          <a:schemeClr val="accent5"/>
        </a:solidFill>
      </p:bgPr>
    </p:bg>
    <p:spTree>
      <p:nvGrpSpPr>
        <p:cNvPr id="229" name="Shape 229"/>
        <p:cNvGrpSpPr/>
        <p:nvPr/>
      </p:nvGrpSpPr>
      <p:grpSpPr>
        <a:xfrm>
          <a:off x="0" y="0"/>
          <a:ext cx="0" cy="0"/>
          <a:chOff x="0" y="0"/>
          <a:chExt cx="0" cy="0"/>
        </a:xfrm>
      </p:grpSpPr>
      <p:pic>
        <p:nvPicPr>
          <p:cNvPr id="230" name="Google Shape;230;p37"/>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231" name="Google Shape;231;p37"/>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cxnSp>
        <p:nvCxnSpPr>
          <p:cNvPr id="232" name="Google Shape;232;p37"/>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sp>
        <p:nvSpPr>
          <p:cNvPr id="233" name="Google Shape;233;p37"/>
          <p:cNvSpPr/>
          <p:nvPr>
            <p:ph idx="2" type="pic"/>
          </p:nvPr>
        </p:nvSpPr>
        <p:spPr>
          <a:xfrm>
            <a:off x="252483" y="1400733"/>
            <a:ext cx="1992622" cy="1629682"/>
          </a:xfrm>
          <a:prstGeom prst="rect">
            <a:avLst/>
          </a:prstGeom>
          <a:noFill/>
          <a:ln>
            <a:noFill/>
          </a:ln>
        </p:spPr>
      </p:sp>
      <p:sp>
        <p:nvSpPr>
          <p:cNvPr id="234" name="Google Shape;234;p37"/>
          <p:cNvSpPr/>
          <p:nvPr>
            <p:ph idx="3" type="pic"/>
          </p:nvPr>
        </p:nvSpPr>
        <p:spPr>
          <a:xfrm>
            <a:off x="2459683" y="1400733"/>
            <a:ext cx="1992622" cy="1629682"/>
          </a:xfrm>
          <a:prstGeom prst="rect">
            <a:avLst/>
          </a:prstGeom>
          <a:noFill/>
          <a:ln>
            <a:noFill/>
          </a:ln>
        </p:spPr>
      </p:sp>
      <p:sp>
        <p:nvSpPr>
          <p:cNvPr id="235" name="Google Shape;235;p37"/>
          <p:cNvSpPr/>
          <p:nvPr>
            <p:ph idx="4" type="pic"/>
          </p:nvPr>
        </p:nvSpPr>
        <p:spPr>
          <a:xfrm>
            <a:off x="4691696" y="1400733"/>
            <a:ext cx="1992622" cy="1629682"/>
          </a:xfrm>
          <a:prstGeom prst="rect">
            <a:avLst/>
          </a:prstGeom>
          <a:noFill/>
          <a:ln>
            <a:noFill/>
          </a:ln>
        </p:spPr>
      </p:sp>
      <p:sp>
        <p:nvSpPr>
          <p:cNvPr id="236" name="Google Shape;236;p37"/>
          <p:cNvSpPr/>
          <p:nvPr>
            <p:ph idx="5" type="pic"/>
          </p:nvPr>
        </p:nvSpPr>
        <p:spPr>
          <a:xfrm>
            <a:off x="6898895" y="1400733"/>
            <a:ext cx="1992621" cy="1629682"/>
          </a:xfrm>
          <a:prstGeom prst="rect">
            <a:avLst/>
          </a:prstGeom>
          <a:noFill/>
          <a:ln>
            <a:noFill/>
          </a:ln>
        </p:spPr>
      </p:sp>
      <p:sp>
        <p:nvSpPr>
          <p:cNvPr id="237" name="Google Shape;237;p37"/>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37"/>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239" name="Google Shape;239;p37"/>
          <p:cNvSpPr txBox="1"/>
          <p:nvPr>
            <p:ph idx="6" type="body"/>
          </p:nvPr>
        </p:nvSpPr>
        <p:spPr>
          <a:xfrm>
            <a:off x="266380" y="3495825"/>
            <a:ext cx="1992623"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0" name="Google Shape;240;p37"/>
          <p:cNvSpPr txBox="1"/>
          <p:nvPr>
            <p:ph idx="7" type="body"/>
          </p:nvPr>
        </p:nvSpPr>
        <p:spPr>
          <a:xfrm>
            <a:off x="2459683" y="3495825"/>
            <a:ext cx="1992622"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1" name="Google Shape;241;p37"/>
          <p:cNvSpPr txBox="1"/>
          <p:nvPr>
            <p:ph idx="8" type="body"/>
          </p:nvPr>
        </p:nvSpPr>
        <p:spPr>
          <a:xfrm>
            <a:off x="4691696" y="3495825"/>
            <a:ext cx="1992622"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2" name="Google Shape;242;p37"/>
          <p:cNvSpPr txBox="1"/>
          <p:nvPr>
            <p:ph idx="9" type="body"/>
          </p:nvPr>
        </p:nvSpPr>
        <p:spPr>
          <a:xfrm>
            <a:off x="6898895" y="3495825"/>
            <a:ext cx="1992621" cy="108491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2"/>
              </a:buClr>
              <a:buSzPts val="1100"/>
              <a:buNone/>
              <a:defRPr b="0" i="0" sz="1100">
                <a:solidFill>
                  <a:schemeClr val="lt2"/>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3" name="Google Shape;243;p37"/>
          <p:cNvSpPr txBox="1"/>
          <p:nvPr>
            <p:ph idx="13" type="body"/>
          </p:nvPr>
        </p:nvSpPr>
        <p:spPr>
          <a:xfrm>
            <a:off x="266380" y="3129511"/>
            <a:ext cx="1992622"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4" name="Google Shape;244;p37"/>
          <p:cNvSpPr txBox="1"/>
          <p:nvPr>
            <p:ph idx="14" type="body"/>
          </p:nvPr>
        </p:nvSpPr>
        <p:spPr>
          <a:xfrm>
            <a:off x="2459683" y="3133051"/>
            <a:ext cx="1992623"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5" name="Google Shape;245;p37"/>
          <p:cNvSpPr txBox="1"/>
          <p:nvPr>
            <p:ph idx="15" type="body"/>
          </p:nvPr>
        </p:nvSpPr>
        <p:spPr>
          <a:xfrm>
            <a:off x="4691696" y="3129511"/>
            <a:ext cx="1992622"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6" name="Google Shape;246;p37"/>
          <p:cNvSpPr txBox="1"/>
          <p:nvPr>
            <p:ph idx="16" type="body"/>
          </p:nvPr>
        </p:nvSpPr>
        <p:spPr>
          <a:xfrm>
            <a:off x="6898896" y="3129511"/>
            <a:ext cx="1992621" cy="327731"/>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indent="-228600" lvl="1" marL="914400" algn="l">
              <a:lnSpc>
                <a:spcPct val="90000"/>
              </a:lnSpc>
              <a:spcBef>
                <a:spcPts val="400"/>
              </a:spcBef>
              <a:spcAft>
                <a:spcPts val="0"/>
              </a:spcAft>
              <a:buClr>
                <a:schemeClr val="dk1"/>
              </a:buClr>
              <a:buSzPts val="600"/>
              <a:buNone/>
              <a:defRPr sz="1100"/>
            </a:lvl2pPr>
            <a:lvl3pPr indent="-228600" lvl="2" marL="1371600" algn="l">
              <a:lnSpc>
                <a:spcPct val="90000"/>
              </a:lnSpc>
              <a:spcBef>
                <a:spcPts val="400"/>
              </a:spcBef>
              <a:spcAft>
                <a:spcPts val="0"/>
              </a:spcAft>
              <a:buClr>
                <a:schemeClr val="dk1"/>
              </a:buClr>
              <a:buSzPts val="700"/>
              <a:buNone/>
              <a:defRPr sz="900"/>
            </a:lvl3pPr>
            <a:lvl4pPr indent="-228600" lvl="3" marL="1828800" algn="l">
              <a:lnSpc>
                <a:spcPct val="90000"/>
              </a:lnSpc>
              <a:spcBef>
                <a:spcPts val="400"/>
              </a:spcBef>
              <a:spcAft>
                <a:spcPts val="0"/>
              </a:spcAft>
              <a:buClr>
                <a:schemeClr val="dk1"/>
              </a:buClr>
              <a:buSzPts val="4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7" name="Google Shape;247;p37"/>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248" name="Google Shape;248;p37"/>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Box - Blue">
  <p:cSld name="4 Picture Box - Blue">
    <p:bg>
      <p:bgPr>
        <a:solidFill>
          <a:schemeClr val="dk1"/>
        </a:solidFill>
      </p:bgPr>
    </p:bg>
    <p:spTree>
      <p:nvGrpSpPr>
        <p:cNvPr id="249" name="Shape 249"/>
        <p:cNvGrpSpPr/>
        <p:nvPr/>
      </p:nvGrpSpPr>
      <p:grpSpPr>
        <a:xfrm>
          <a:off x="0" y="0"/>
          <a:ext cx="0" cy="0"/>
          <a:chOff x="0" y="0"/>
          <a:chExt cx="0" cy="0"/>
        </a:xfrm>
      </p:grpSpPr>
      <p:cxnSp>
        <p:nvCxnSpPr>
          <p:cNvPr id="250" name="Google Shape;250;p38"/>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pic>
        <p:nvPicPr>
          <p:cNvPr id="251" name="Google Shape;251;p38"/>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252" name="Google Shape;252;p38"/>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sp>
        <p:nvSpPr>
          <p:cNvPr id="253" name="Google Shape;253;p38"/>
          <p:cNvSpPr/>
          <p:nvPr>
            <p:ph idx="2" type="pic"/>
          </p:nvPr>
        </p:nvSpPr>
        <p:spPr>
          <a:xfrm>
            <a:off x="190178" y="1111113"/>
            <a:ext cx="4287687" cy="1685237"/>
          </a:xfrm>
          <a:prstGeom prst="rect">
            <a:avLst/>
          </a:prstGeom>
          <a:noFill/>
          <a:ln>
            <a:noFill/>
          </a:ln>
        </p:spPr>
      </p:sp>
      <p:sp>
        <p:nvSpPr>
          <p:cNvPr id="254" name="Google Shape;254;p38"/>
          <p:cNvSpPr/>
          <p:nvPr>
            <p:ph idx="3" type="pic"/>
          </p:nvPr>
        </p:nvSpPr>
        <p:spPr>
          <a:xfrm>
            <a:off x="190178" y="2932625"/>
            <a:ext cx="4287687" cy="1685237"/>
          </a:xfrm>
          <a:prstGeom prst="rect">
            <a:avLst/>
          </a:prstGeom>
          <a:noFill/>
          <a:ln>
            <a:noFill/>
          </a:ln>
        </p:spPr>
      </p:sp>
      <p:sp>
        <p:nvSpPr>
          <p:cNvPr id="255" name="Google Shape;255;p38"/>
          <p:cNvSpPr/>
          <p:nvPr>
            <p:ph idx="4" type="pic"/>
          </p:nvPr>
        </p:nvSpPr>
        <p:spPr>
          <a:xfrm>
            <a:off x="4666136" y="1111113"/>
            <a:ext cx="4287687" cy="1685237"/>
          </a:xfrm>
          <a:prstGeom prst="rect">
            <a:avLst/>
          </a:prstGeom>
          <a:noFill/>
          <a:ln>
            <a:noFill/>
          </a:ln>
        </p:spPr>
      </p:sp>
      <p:sp>
        <p:nvSpPr>
          <p:cNvPr id="256" name="Google Shape;256;p38"/>
          <p:cNvSpPr/>
          <p:nvPr>
            <p:ph idx="5" type="pic"/>
          </p:nvPr>
        </p:nvSpPr>
        <p:spPr>
          <a:xfrm>
            <a:off x="4666136" y="2932625"/>
            <a:ext cx="4287687" cy="1685237"/>
          </a:xfrm>
          <a:prstGeom prst="rect">
            <a:avLst/>
          </a:prstGeom>
          <a:noFill/>
          <a:ln>
            <a:noFill/>
          </a:ln>
        </p:spPr>
      </p:sp>
      <p:sp>
        <p:nvSpPr>
          <p:cNvPr id="257" name="Google Shape;257;p38"/>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8" name="Google Shape;258;p38"/>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259" name="Google Shape;259;p38"/>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260" name="Google Shape;260;p38"/>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Box - Gray">
  <p:cSld name="4 Picture Box - Gray">
    <p:bg>
      <p:bgPr>
        <a:solidFill>
          <a:schemeClr val="accent5"/>
        </a:solidFill>
      </p:bgPr>
    </p:bg>
    <p:spTree>
      <p:nvGrpSpPr>
        <p:cNvPr id="261" name="Shape 261"/>
        <p:cNvGrpSpPr/>
        <p:nvPr/>
      </p:nvGrpSpPr>
      <p:grpSpPr>
        <a:xfrm>
          <a:off x="0" y="0"/>
          <a:ext cx="0" cy="0"/>
          <a:chOff x="0" y="0"/>
          <a:chExt cx="0" cy="0"/>
        </a:xfrm>
      </p:grpSpPr>
      <p:cxnSp>
        <p:nvCxnSpPr>
          <p:cNvPr id="262" name="Google Shape;262;p39"/>
          <p:cNvCxnSpPr/>
          <p:nvPr/>
        </p:nvCxnSpPr>
        <p:spPr>
          <a:xfrm>
            <a:off x="190180" y="618821"/>
            <a:ext cx="4237040" cy="0"/>
          </a:xfrm>
          <a:prstGeom prst="straightConnector1">
            <a:avLst/>
          </a:prstGeom>
          <a:noFill/>
          <a:ln cap="flat" cmpd="sng" w="19050">
            <a:solidFill>
              <a:schemeClr val="lt2"/>
            </a:solidFill>
            <a:prstDash val="solid"/>
            <a:miter lim="800000"/>
            <a:headEnd len="sm" w="sm" type="none"/>
            <a:tailEnd len="sm" w="sm" type="none"/>
          </a:ln>
        </p:spPr>
      </p:cxnSp>
      <p:pic>
        <p:nvPicPr>
          <p:cNvPr id="263" name="Google Shape;263;p39"/>
          <p:cNvPicPr preferRelativeResize="0"/>
          <p:nvPr/>
        </p:nvPicPr>
        <p:blipFill rotWithShape="1">
          <a:blip r:embed="rId2">
            <a:alphaModFix/>
          </a:blip>
          <a:srcRect b="0" l="0" r="0" t="0"/>
          <a:stretch/>
        </p:blipFill>
        <p:spPr>
          <a:xfrm>
            <a:off x="266380" y="4755595"/>
            <a:ext cx="571820" cy="158590"/>
          </a:xfrm>
          <a:prstGeom prst="rect">
            <a:avLst/>
          </a:prstGeom>
          <a:noFill/>
          <a:ln>
            <a:noFill/>
          </a:ln>
        </p:spPr>
      </p:pic>
      <p:pic>
        <p:nvPicPr>
          <p:cNvPr id="264" name="Google Shape;264;p39"/>
          <p:cNvPicPr preferRelativeResize="0"/>
          <p:nvPr/>
        </p:nvPicPr>
        <p:blipFill rotWithShape="1">
          <a:blip r:embed="rId3">
            <a:alphaModFix/>
          </a:blip>
          <a:srcRect b="0" l="0" r="0" t="0"/>
          <a:stretch/>
        </p:blipFill>
        <p:spPr>
          <a:xfrm>
            <a:off x="792480" y="4619321"/>
            <a:ext cx="1554480" cy="415898"/>
          </a:xfrm>
          <a:prstGeom prst="rect">
            <a:avLst/>
          </a:prstGeom>
          <a:noFill/>
          <a:ln>
            <a:noFill/>
          </a:ln>
        </p:spPr>
      </p:pic>
      <p:sp>
        <p:nvSpPr>
          <p:cNvPr id="265" name="Google Shape;265;p39"/>
          <p:cNvSpPr/>
          <p:nvPr>
            <p:ph idx="2" type="pic"/>
          </p:nvPr>
        </p:nvSpPr>
        <p:spPr>
          <a:xfrm>
            <a:off x="190178" y="1111113"/>
            <a:ext cx="4287687" cy="1685237"/>
          </a:xfrm>
          <a:prstGeom prst="rect">
            <a:avLst/>
          </a:prstGeom>
          <a:noFill/>
          <a:ln>
            <a:noFill/>
          </a:ln>
        </p:spPr>
      </p:sp>
      <p:sp>
        <p:nvSpPr>
          <p:cNvPr id="266" name="Google Shape;266;p39"/>
          <p:cNvSpPr/>
          <p:nvPr>
            <p:ph idx="3" type="pic"/>
          </p:nvPr>
        </p:nvSpPr>
        <p:spPr>
          <a:xfrm>
            <a:off x="190178" y="2932625"/>
            <a:ext cx="4287687" cy="1685237"/>
          </a:xfrm>
          <a:prstGeom prst="rect">
            <a:avLst/>
          </a:prstGeom>
          <a:noFill/>
          <a:ln>
            <a:noFill/>
          </a:ln>
        </p:spPr>
      </p:sp>
      <p:sp>
        <p:nvSpPr>
          <p:cNvPr id="267" name="Google Shape;267;p39"/>
          <p:cNvSpPr/>
          <p:nvPr>
            <p:ph idx="4" type="pic"/>
          </p:nvPr>
        </p:nvSpPr>
        <p:spPr>
          <a:xfrm>
            <a:off x="4666136" y="1111113"/>
            <a:ext cx="4287687" cy="1685237"/>
          </a:xfrm>
          <a:prstGeom prst="rect">
            <a:avLst/>
          </a:prstGeom>
          <a:noFill/>
          <a:ln>
            <a:noFill/>
          </a:ln>
        </p:spPr>
      </p:sp>
      <p:sp>
        <p:nvSpPr>
          <p:cNvPr id="268" name="Google Shape;268;p39"/>
          <p:cNvSpPr/>
          <p:nvPr>
            <p:ph idx="5" type="pic"/>
          </p:nvPr>
        </p:nvSpPr>
        <p:spPr>
          <a:xfrm>
            <a:off x="4666136" y="2932625"/>
            <a:ext cx="4287687" cy="1685237"/>
          </a:xfrm>
          <a:prstGeom prst="rect">
            <a:avLst/>
          </a:prstGeom>
          <a:noFill/>
          <a:ln>
            <a:noFill/>
          </a:ln>
        </p:spPr>
      </p:sp>
      <p:sp>
        <p:nvSpPr>
          <p:cNvPr id="269" name="Google Shape;269;p39"/>
          <p:cNvSpPr txBox="1"/>
          <p:nvPr>
            <p:ph type="ctrTitle"/>
          </p:nvPr>
        </p:nvSpPr>
        <p:spPr>
          <a:xfrm>
            <a:off x="190179" y="20944"/>
            <a:ext cx="8760209" cy="542752"/>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2"/>
              </a:buClr>
              <a:buSzPts val="2700"/>
              <a:buFont typeface="Arial Black"/>
              <a:buNone/>
              <a:defRPr b="1" i="0" sz="2700" cap="none">
                <a:solidFill>
                  <a:schemeClr val="lt2"/>
                </a:solidFill>
                <a:latin typeface="Arial Black"/>
                <a:ea typeface="Arial Black"/>
                <a:cs typeface="Arial Black"/>
                <a:sym typeface="Arial Black"/>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0" name="Google Shape;270;p39"/>
          <p:cNvSpPr txBox="1"/>
          <p:nvPr>
            <p:ph idx="1" type="subTitle"/>
          </p:nvPr>
        </p:nvSpPr>
        <p:spPr>
          <a:xfrm>
            <a:off x="190178" y="699971"/>
            <a:ext cx="4237040" cy="289378"/>
          </a:xfrm>
          <a:prstGeom prst="rect">
            <a:avLst/>
          </a:prstGeom>
          <a:noFill/>
          <a:ln>
            <a:noFill/>
          </a:ln>
        </p:spPr>
        <p:txBody>
          <a:bodyPr anchorCtr="0" anchor="b" bIns="0" lIns="68575" spcFirstLastPara="1" rIns="68575" wrap="square" tIns="0">
            <a:noAutofit/>
          </a:bodyPr>
          <a:lstStyle>
            <a:lvl1pPr lvl="0" algn="l">
              <a:lnSpc>
                <a:spcPct val="90000"/>
              </a:lnSpc>
              <a:spcBef>
                <a:spcPts val="800"/>
              </a:spcBef>
              <a:spcAft>
                <a:spcPts val="0"/>
              </a:spcAft>
              <a:buClr>
                <a:schemeClr val="accent1"/>
              </a:buClr>
              <a:buSzPts val="1400"/>
              <a:buNone/>
              <a:defRPr b="1" i="0" sz="1400" cap="none">
                <a:solidFill>
                  <a:schemeClr val="accent1"/>
                </a:solidFill>
                <a:latin typeface="Arial"/>
                <a:ea typeface="Arial"/>
                <a:cs typeface="Arial"/>
                <a:sym typeface="Arial"/>
              </a:defRPr>
            </a:lvl1pPr>
            <a:lvl2pPr lvl="1" algn="l">
              <a:lnSpc>
                <a:spcPct val="90000"/>
              </a:lnSpc>
              <a:spcBef>
                <a:spcPts val="400"/>
              </a:spcBef>
              <a:spcAft>
                <a:spcPts val="0"/>
              </a:spcAft>
              <a:buClr>
                <a:schemeClr val="dk1"/>
              </a:buClr>
              <a:buSzPts val="800"/>
              <a:buChar char="o"/>
              <a:defRPr/>
            </a:lvl2pPr>
            <a:lvl3pPr lvl="2" algn="l">
              <a:lnSpc>
                <a:spcPct val="90000"/>
              </a:lnSpc>
              <a:spcBef>
                <a:spcPts val="400"/>
              </a:spcBef>
              <a:spcAft>
                <a:spcPts val="0"/>
              </a:spcAft>
              <a:buClr>
                <a:schemeClr val="dk1"/>
              </a:buClr>
              <a:buSzPts val="1000"/>
              <a:buChar char="▪"/>
              <a:defRPr/>
            </a:lvl3pPr>
            <a:lvl4pPr lvl="3" algn="l">
              <a:lnSpc>
                <a:spcPct val="90000"/>
              </a:lnSpc>
              <a:spcBef>
                <a:spcPts val="400"/>
              </a:spcBef>
              <a:spcAft>
                <a:spcPts val="0"/>
              </a:spcAft>
              <a:buClr>
                <a:schemeClr val="dk1"/>
              </a:buClr>
              <a:buSzPts val="700"/>
              <a:buChar char="❑"/>
              <a:defRPr/>
            </a:lvl4pPr>
            <a:lvl5pPr lvl="4" algn="l">
              <a:lnSpc>
                <a:spcPct val="90000"/>
              </a:lnSpc>
              <a:spcBef>
                <a:spcPts val="400"/>
              </a:spcBef>
              <a:spcAft>
                <a:spcPts val="0"/>
              </a:spcAft>
              <a:buClr>
                <a:schemeClr val="dk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p:txBody>
      </p:sp>
      <p:sp>
        <p:nvSpPr>
          <p:cNvPr id="271" name="Google Shape;271;p39"/>
          <p:cNvSpPr txBox="1"/>
          <p:nvPr/>
        </p:nvSpPr>
        <p:spPr>
          <a:xfrm>
            <a:off x="8631621" y="4716755"/>
            <a:ext cx="377296"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fld id="{00000000-1234-1234-1234-123412341234}" type="slidenum">
              <a:rPr b="1" i="0" lang="en" sz="1100" u="none" cap="none" strike="noStrike">
                <a:solidFill>
                  <a:schemeClr val="lt2"/>
                </a:solidFill>
                <a:latin typeface="Arial Narrow"/>
                <a:ea typeface="Arial Narrow"/>
                <a:cs typeface="Arial Narrow"/>
                <a:sym typeface="Arial Narrow"/>
              </a:rPr>
              <a:t>‹#›</a:t>
            </a:fld>
            <a:endParaRPr b="1" i="0" sz="1100" u="none" cap="none" strike="noStrike">
              <a:solidFill>
                <a:schemeClr val="lt2"/>
              </a:solidFill>
              <a:latin typeface="Arial Narrow"/>
              <a:ea typeface="Arial Narrow"/>
              <a:cs typeface="Arial Narrow"/>
              <a:sym typeface="Arial Narrow"/>
            </a:endParaRPr>
          </a:p>
        </p:txBody>
      </p:sp>
      <p:sp>
        <p:nvSpPr>
          <p:cNvPr id="272" name="Google Shape;272;p39"/>
          <p:cNvSpPr txBox="1"/>
          <p:nvPr/>
        </p:nvSpPr>
        <p:spPr>
          <a:xfrm>
            <a:off x="7622932" y="4716755"/>
            <a:ext cx="1081187" cy="263167"/>
          </a:xfrm>
          <a:prstGeom prst="rect">
            <a:avLst/>
          </a:prstGeom>
          <a:noFill/>
          <a:ln>
            <a:noFill/>
          </a:ln>
        </p:spPr>
        <p:txBody>
          <a:bodyPr anchorCtr="0" anchor="b" bIns="34275" lIns="68575" spcFirstLastPara="1" rIns="68575" wrap="square" tIns="34275">
            <a:noAutofit/>
          </a:bodyPr>
          <a:lstStyle/>
          <a:p>
            <a:pPr indent="0" lvl="0" marL="0" marR="0" rtl="0" algn="r">
              <a:lnSpc>
                <a:spcPct val="150000"/>
              </a:lnSpc>
              <a:spcBef>
                <a:spcPts val="0"/>
              </a:spcBef>
              <a:spcAft>
                <a:spcPts val="0"/>
              </a:spcAft>
              <a:buClr>
                <a:schemeClr val="lt2"/>
              </a:buClr>
              <a:buSzPts val="1100"/>
              <a:buFont typeface="Arial Narrow"/>
              <a:buNone/>
            </a:pPr>
            <a:r>
              <a:rPr b="1" i="0" lang="en" sz="1100" u="none" cap="none" strike="noStrike">
                <a:solidFill>
                  <a:schemeClr val="lt2"/>
                </a:solidFill>
                <a:latin typeface="Arial Narrow"/>
                <a:ea typeface="Arial Narrow"/>
                <a:cs typeface="Arial Narrow"/>
                <a:sym typeface="Arial Narrow"/>
              </a:rPr>
              <a:t>CONFIDENTIAL</a:t>
            </a:r>
            <a:endParaRPr sz="1100"/>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dk1"/>
              </a:buClr>
              <a:buSzPts val="3000"/>
              <a:buFont typeface="Arial Black"/>
              <a:buNone/>
              <a:defRPr b="1" i="0" sz="3000" u="none" cap="none" strike="noStrike">
                <a:solidFill>
                  <a:schemeClr val="dk1"/>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 name="Google Shape;64;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85750" lvl="1" marL="914400" marR="0" rtl="0" algn="l">
              <a:lnSpc>
                <a:spcPct val="90000"/>
              </a:lnSpc>
              <a:spcBef>
                <a:spcPts val="400"/>
              </a:spcBef>
              <a:spcAft>
                <a:spcPts val="0"/>
              </a:spcAft>
              <a:buClr>
                <a:schemeClr val="dk1"/>
              </a:buClr>
              <a:buSzPts val="900"/>
              <a:buFont typeface="Courier New"/>
              <a:buChar char="o"/>
              <a:defRPr b="0" i="0" sz="1500" u="none" cap="none" strike="noStrike">
                <a:solidFill>
                  <a:schemeClr val="dk1"/>
                </a:solidFill>
                <a:latin typeface="Arial"/>
                <a:ea typeface="Arial"/>
                <a:cs typeface="Arial"/>
                <a:sym typeface="Arial"/>
              </a:defRPr>
            </a:lvl2pPr>
            <a:lvl3pPr indent="-298450" lvl="2" marL="1371600" marR="0" rtl="0" algn="l">
              <a:lnSpc>
                <a:spcPct val="90000"/>
              </a:lnSpc>
              <a:spcBef>
                <a:spcPts val="400"/>
              </a:spcBef>
              <a:spcAft>
                <a:spcPts val="0"/>
              </a:spcAft>
              <a:buClr>
                <a:schemeClr val="dk1"/>
              </a:buClr>
              <a:buSzPts val="1100"/>
              <a:buFont typeface="Noto Sans Symbols"/>
              <a:buChar char="▪"/>
              <a:defRPr b="0" i="0" sz="1500" u="none" cap="none" strike="noStrike">
                <a:solidFill>
                  <a:schemeClr val="dk1"/>
                </a:solidFill>
                <a:latin typeface="Arial"/>
                <a:ea typeface="Arial"/>
                <a:cs typeface="Arial"/>
                <a:sym typeface="Arial"/>
              </a:defRPr>
            </a:lvl3pPr>
            <a:lvl4pPr indent="-279400" lvl="3" marL="1828800" marR="0" rtl="0" algn="l">
              <a:lnSpc>
                <a:spcPct val="90000"/>
              </a:lnSpc>
              <a:spcBef>
                <a:spcPts val="400"/>
              </a:spcBef>
              <a:spcAft>
                <a:spcPts val="0"/>
              </a:spcAft>
              <a:buClr>
                <a:schemeClr val="dk1"/>
              </a:buClr>
              <a:buSzPts val="800"/>
              <a:buFont typeface="Noto Sans Symbols"/>
              <a:buChar char="❑"/>
              <a:defRPr b="0" i="0" sz="1500" u="none" cap="none" strike="noStrike">
                <a:solidFill>
                  <a:schemeClr val="dk1"/>
                </a:solidFill>
                <a:latin typeface="Arial"/>
                <a:ea typeface="Arial"/>
                <a:cs typeface="Arial"/>
                <a:sym typeface="Arial"/>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29.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39.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32.png"/><Relationship Id="rId6" Type="http://schemas.openxmlformats.org/officeDocument/2006/relationships/image" Target="../media/image12.jpg"/><Relationship Id="rId7"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0"/>
          <p:cNvSpPr txBox="1"/>
          <p:nvPr>
            <p:ph type="ctrTitle"/>
          </p:nvPr>
        </p:nvSpPr>
        <p:spPr>
          <a:xfrm>
            <a:off x="1143000" y="841771"/>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2"/>
              </a:buClr>
              <a:buSzPts val="4500"/>
              <a:buFont typeface="Arial Black"/>
              <a:buNone/>
            </a:pPr>
            <a:r>
              <a:rPr lang="en"/>
              <a:t>YETI</a:t>
            </a:r>
            <a:endParaRPr/>
          </a:p>
        </p:txBody>
      </p:sp>
      <p:sp>
        <p:nvSpPr>
          <p:cNvPr id="278" name="Google Shape;278;p40"/>
          <p:cNvSpPr txBox="1"/>
          <p:nvPr>
            <p:ph idx="1" type="subTitle"/>
          </p:nvPr>
        </p:nvSpPr>
        <p:spPr>
          <a:xfrm>
            <a:off x="1143000" y="2708317"/>
            <a:ext cx="6858000" cy="10263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2"/>
              </a:buClr>
              <a:buSzPts val="1800"/>
              <a:buNone/>
            </a:pPr>
            <a:r>
              <a:rPr lang="en"/>
              <a:t>04-20-2023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K-</a:t>
            </a:r>
            <a:r>
              <a:rPr lang="en"/>
              <a:t>Means (2/2): Customer Segmentation</a:t>
            </a:r>
            <a:endParaRPr/>
          </a:p>
        </p:txBody>
      </p:sp>
      <p:sp>
        <p:nvSpPr>
          <p:cNvPr id="400" name="Google Shape;400;p49"/>
          <p:cNvSpPr txBox="1"/>
          <p:nvPr>
            <p:ph idx="4294967295" type="subTitle"/>
          </p:nvPr>
        </p:nvSpPr>
        <p:spPr>
          <a:xfrm>
            <a:off x="190172" y="550138"/>
            <a:ext cx="8818800" cy="466200"/>
          </a:xfrm>
          <a:prstGeom prst="rect">
            <a:avLst/>
          </a:prstGeom>
          <a:noFill/>
          <a:ln>
            <a:noFill/>
          </a:ln>
        </p:spPr>
        <p:txBody>
          <a:bodyPr anchorCtr="0" anchor="b" bIns="0" lIns="68575" spcFirstLastPara="1" rIns="68575" wrap="square" tIns="0">
            <a:noAutofit/>
          </a:bodyPr>
          <a:lstStyle/>
          <a:p>
            <a:pPr indent="0" lvl="0" marL="0" rtl="0" algn="l">
              <a:lnSpc>
                <a:spcPct val="90000"/>
              </a:lnSpc>
              <a:spcBef>
                <a:spcPts val="0"/>
              </a:spcBef>
              <a:spcAft>
                <a:spcPts val="0"/>
              </a:spcAft>
              <a:buClr>
                <a:srgbClr val="7F7F7F"/>
              </a:buClr>
              <a:buSzPts val="1400"/>
              <a:buNone/>
            </a:pPr>
            <a:r>
              <a:rPr lang="en">
                <a:solidFill>
                  <a:schemeClr val="dk1"/>
                </a:solidFill>
              </a:rPr>
              <a:t>Input: 19 purchase behaviors reduced to seven </a:t>
            </a:r>
            <a:r>
              <a:rPr lang="en">
                <a:solidFill>
                  <a:schemeClr val="dk1"/>
                </a:solidFill>
              </a:rPr>
              <a:t>Principal</a:t>
            </a:r>
            <a:r>
              <a:rPr lang="en">
                <a:solidFill>
                  <a:schemeClr val="dk1"/>
                </a:solidFill>
              </a:rPr>
              <a:t> Component</a:t>
            </a:r>
            <a:r>
              <a:rPr b="1" i="0" lang="en" sz="1400" u="none" strike="noStrike">
                <a:solidFill>
                  <a:schemeClr val="dk1"/>
                </a:solidFill>
                <a:latin typeface="Arial"/>
                <a:ea typeface="Arial"/>
                <a:cs typeface="Arial"/>
                <a:sym typeface="Arial"/>
              </a:rPr>
              <a:t> scores </a:t>
            </a:r>
            <a:endParaRPr b="0">
              <a:solidFill>
                <a:schemeClr val="dk1"/>
              </a:solidFill>
            </a:endParaRPr>
          </a:p>
        </p:txBody>
      </p:sp>
      <p:sp>
        <p:nvSpPr>
          <p:cNvPr id="401" name="Google Shape;401;p49"/>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pic>
        <p:nvPicPr>
          <p:cNvPr id="402" name="Google Shape;402;p49"/>
          <p:cNvPicPr preferRelativeResize="0"/>
          <p:nvPr/>
        </p:nvPicPr>
        <p:blipFill rotWithShape="1">
          <a:blip r:embed="rId3">
            <a:alphaModFix/>
          </a:blip>
          <a:srcRect b="0" l="0" r="0" t="0"/>
          <a:stretch/>
        </p:blipFill>
        <p:spPr>
          <a:xfrm>
            <a:off x="6052675" y="2621125"/>
            <a:ext cx="2995226" cy="1988976"/>
          </a:xfrm>
          <a:prstGeom prst="rect">
            <a:avLst/>
          </a:prstGeom>
          <a:noFill/>
          <a:ln>
            <a:noFill/>
          </a:ln>
        </p:spPr>
      </p:pic>
      <p:sp>
        <p:nvSpPr>
          <p:cNvPr id="403" name="Google Shape;403;p49"/>
          <p:cNvSpPr txBox="1"/>
          <p:nvPr/>
        </p:nvSpPr>
        <p:spPr>
          <a:xfrm>
            <a:off x="-108325" y="1269413"/>
            <a:ext cx="8886300" cy="2454900"/>
          </a:xfrm>
          <a:prstGeom prst="rect">
            <a:avLst/>
          </a:prstGeom>
          <a:noFill/>
          <a:ln>
            <a:noFill/>
          </a:ln>
        </p:spPr>
        <p:txBody>
          <a:bodyPr anchorCtr="0" anchor="t" bIns="34275" lIns="68575" spcFirstLastPara="1" rIns="68575" wrap="square" tIns="128000">
            <a:spAutoFit/>
          </a:bodyPr>
          <a:lstStyle/>
          <a:p>
            <a:pPr indent="-109220" lvl="0" marL="274320" marR="0" rtl="0" algn="l">
              <a:lnSpc>
                <a:spcPct val="115000"/>
              </a:lnSpc>
              <a:spcBef>
                <a:spcPts val="1000"/>
              </a:spcBef>
              <a:spcAft>
                <a:spcPts val="0"/>
              </a:spcAft>
              <a:buClr>
                <a:srgbClr val="6AA84F"/>
              </a:buClr>
              <a:buSzPts val="1000"/>
              <a:buChar char="●"/>
            </a:pPr>
            <a:r>
              <a:rPr b="1" i="0" lang="en" sz="1000" u="sng" cap="none" strike="noStrike">
                <a:solidFill>
                  <a:srgbClr val="6AA84F"/>
                </a:solidFill>
              </a:rPr>
              <a:t>Cluster 0: 'Super Fan'</a:t>
            </a:r>
            <a:r>
              <a:rPr b="1" lang="en" sz="1000" u="sng">
                <a:solidFill>
                  <a:srgbClr val="6AA84F"/>
                </a:solidFill>
              </a:rPr>
              <a:t>:</a:t>
            </a:r>
            <a:r>
              <a:rPr b="1" i="0" lang="en" sz="1000" u="none" cap="none" strike="noStrike">
                <a:solidFill>
                  <a:srgbClr val="6AA84F"/>
                </a:solidFill>
              </a:rPr>
              <a:t> </a:t>
            </a:r>
            <a:r>
              <a:rPr b="1" lang="en" sz="1000">
                <a:solidFill>
                  <a:srgbClr val="6AA84F"/>
                </a:solidFill>
              </a:rPr>
              <a:t>7</a:t>
            </a:r>
            <a:r>
              <a:rPr b="1" i="0" lang="en" sz="1000" u="none" cap="none" strike="noStrike">
                <a:solidFill>
                  <a:srgbClr val="6AA84F"/>
                </a:solidFill>
              </a:rPr>
              <a:t>5k </a:t>
            </a:r>
            <a:r>
              <a:rPr i="0" lang="en" sz="1000" u="none" cap="none" strike="noStrike">
                <a:solidFill>
                  <a:srgbClr val="6AA84F"/>
                </a:solidFill>
              </a:rPr>
              <a:t>Oldest customer group, made lots of purchase, spen</a:t>
            </a:r>
            <a:r>
              <a:rPr lang="en" sz="1000">
                <a:solidFill>
                  <a:srgbClr val="6AA84F"/>
                </a:solidFill>
              </a:rPr>
              <a:t>ding</a:t>
            </a:r>
            <a:r>
              <a:rPr i="0" lang="en" sz="1000" u="none" cap="none" strike="noStrike">
                <a:solidFill>
                  <a:srgbClr val="6AA84F"/>
                </a:solidFill>
              </a:rPr>
              <a:t> high across most product categories </a:t>
            </a:r>
            <a:endParaRPr i="0" sz="1000" u="none" cap="none" strike="noStrike">
              <a:solidFill>
                <a:srgbClr val="6AA84F"/>
              </a:solidFill>
            </a:endParaRPr>
          </a:p>
          <a:p>
            <a:pPr indent="-109220" lvl="0" marL="274320" marR="0" rtl="0" algn="l">
              <a:lnSpc>
                <a:spcPct val="115000"/>
              </a:lnSpc>
              <a:spcBef>
                <a:spcPts val="1000"/>
              </a:spcBef>
              <a:spcAft>
                <a:spcPts val="0"/>
              </a:spcAft>
              <a:buClr>
                <a:srgbClr val="6D9EEB"/>
              </a:buClr>
              <a:buSzPts val="1000"/>
              <a:buChar char="●"/>
            </a:pPr>
            <a:r>
              <a:rPr b="1" i="0" lang="en" sz="1000" u="sng" cap="none" strike="noStrike">
                <a:solidFill>
                  <a:srgbClr val="6D9EEB"/>
                </a:solidFill>
              </a:rPr>
              <a:t>Cluster 1: 'Hard Cooler Fan'</a:t>
            </a:r>
            <a:r>
              <a:rPr b="1" lang="en" sz="1000" u="sng">
                <a:solidFill>
                  <a:srgbClr val="6D9EEB"/>
                </a:solidFill>
              </a:rPr>
              <a:t>:</a:t>
            </a:r>
            <a:r>
              <a:rPr i="0" lang="en" sz="1000" u="none" cap="none" strike="noStrike">
                <a:solidFill>
                  <a:srgbClr val="6D9EEB"/>
                </a:solidFill>
              </a:rPr>
              <a:t> </a:t>
            </a:r>
            <a:r>
              <a:rPr b="1" i="0" lang="en" sz="1000" u="none" cap="none" strike="noStrike">
                <a:solidFill>
                  <a:srgbClr val="6D9EEB"/>
                </a:solidFill>
              </a:rPr>
              <a:t>95k</a:t>
            </a:r>
            <a:r>
              <a:rPr i="0" lang="en" sz="1000" u="none" cap="none" strike="noStrike">
                <a:solidFill>
                  <a:srgbClr val="6D9EEB"/>
                </a:solidFill>
              </a:rPr>
              <a:t> Infrequent buyers, once and done, first purchase is probably a hard cooler </a:t>
            </a:r>
            <a:endParaRPr i="0" sz="1000" u="none" cap="none" strike="noStrike">
              <a:solidFill>
                <a:srgbClr val="6D9EEB"/>
              </a:solidFill>
            </a:endParaRPr>
          </a:p>
          <a:p>
            <a:pPr indent="-109220" lvl="0" marL="274320" marR="0" rtl="0" algn="l">
              <a:lnSpc>
                <a:spcPct val="115000"/>
              </a:lnSpc>
              <a:spcBef>
                <a:spcPts val="1000"/>
              </a:spcBef>
              <a:spcAft>
                <a:spcPts val="0"/>
              </a:spcAft>
              <a:buClr>
                <a:srgbClr val="6D9EEB"/>
              </a:buClr>
              <a:buSzPts val="1000"/>
              <a:buChar char="●"/>
            </a:pPr>
            <a:r>
              <a:rPr b="1" i="0" lang="en" sz="1000" u="sng" cap="none" strike="noStrike">
                <a:solidFill>
                  <a:srgbClr val="6D9EEB"/>
                </a:solidFill>
              </a:rPr>
              <a:t>Cluster 2: 'Drinkware Fan'</a:t>
            </a:r>
            <a:r>
              <a:rPr b="1" lang="en" sz="1000" u="sng">
                <a:solidFill>
                  <a:srgbClr val="6D9EEB"/>
                </a:solidFill>
              </a:rPr>
              <a:t>:</a:t>
            </a:r>
            <a:r>
              <a:rPr lang="en" sz="1000">
                <a:solidFill>
                  <a:srgbClr val="6D9EEB"/>
                </a:solidFill>
              </a:rPr>
              <a:t> </a:t>
            </a:r>
            <a:r>
              <a:rPr b="1" lang="en" sz="1000">
                <a:solidFill>
                  <a:srgbClr val="6D9EEB"/>
                </a:solidFill>
              </a:rPr>
              <a:t>418k</a:t>
            </a:r>
            <a:r>
              <a:rPr lang="en" sz="1000">
                <a:solidFill>
                  <a:srgbClr val="6D9EEB"/>
                </a:solidFill>
              </a:rPr>
              <a:t> </a:t>
            </a:r>
            <a:r>
              <a:rPr i="0" lang="en" sz="1000" u="none" cap="none" strike="noStrike">
                <a:solidFill>
                  <a:srgbClr val="6D9EEB"/>
                </a:solidFill>
              </a:rPr>
              <a:t>Infrequent buyers, low spent, doesn't buy anything but drinkware </a:t>
            </a:r>
            <a:endParaRPr i="0" sz="1000" u="none" cap="none" strike="noStrike">
              <a:solidFill>
                <a:srgbClr val="6D9EEB"/>
              </a:solidFill>
            </a:endParaRPr>
          </a:p>
          <a:p>
            <a:pPr indent="-109220" lvl="0" marL="274320" marR="0" rtl="0" algn="l">
              <a:lnSpc>
                <a:spcPct val="115000"/>
              </a:lnSpc>
              <a:spcBef>
                <a:spcPts val="1000"/>
              </a:spcBef>
              <a:spcAft>
                <a:spcPts val="0"/>
              </a:spcAft>
              <a:buClr>
                <a:srgbClr val="6D9EEB"/>
              </a:buClr>
              <a:buSzPts val="1000"/>
              <a:buChar char="●"/>
            </a:pPr>
            <a:r>
              <a:rPr b="1" i="0" lang="en" sz="1000" u="sng" cap="none" strike="noStrike">
                <a:solidFill>
                  <a:srgbClr val="6D9EEB"/>
                </a:solidFill>
              </a:rPr>
              <a:t>Cluster 3: 'Soft Cooler/Bag Fan'</a:t>
            </a:r>
            <a:r>
              <a:rPr b="1" lang="en" sz="1000" u="sng">
                <a:solidFill>
                  <a:srgbClr val="6D9EEB"/>
                </a:solidFill>
              </a:rPr>
              <a:t>:</a:t>
            </a:r>
            <a:r>
              <a:rPr i="0" lang="en" sz="1000" u="none" cap="none" strike="noStrike">
                <a:solidFill>
                  <a:srgbClr val="6D9EEB"/>
                </a:solidFill>
              </a:rPr>
              <a:t> </a:t>
            </a:r>
            <a:r>
              <a:rPr b="1" i="0" lang="en" sz="1000" u="none" cap="none" strike="noStrike">
                <a:solidFill>
                  <a:srgbClr val="6D9EEB"/>
                </a:solidFill>
              </a:rPr>
              <a:t>77k</a:t>
            </a:r>
            <a:r>
              <a:rPr i="0" lang="en" sz="1000" u="none" cap="none" strike="noStrike">
                <a:solidFill>
                  <a:srgbClr val="6D9EEB"/>
                </a:solidFill>
              </a:rPr>
              <a:t> Infrequent buyers, once and done, first purchase is probably a soft cooler or bag </a:t>
            </a:r>
            <a:endParaRPr i="0" sz="1000" u="none" cap="none" strike="noStrike">
              <a:solidFill>
                <a:srgbClr val="6D9EEB"/>
              </a:solidFill>
            </a:endParaRPr>
          </a:p>
          <a:p>
            <a:pPr indent="-109220" lvl="0" marL="274320" marR="0" rtl="0" algn="l">
              <a:lnSpc>
                <a:spcPct val="115000"/>
              </a:lnSpc>
              <a:spcBef>
                <a:spcPts val="1000"/>
              </a:spcBef>
              <a:spcAft>
                <a:spcPts val="0"/>
              </a:spcAft>
              <a:buClr>
                <a:srgbClr val="6D9EEB"/>
              </a:buClr>
              <a:buSzPts val="1000"/>
              <a:buChar char="●"/>
            </a:pPr>
            <a:r>
              <a:rPr b="1" i="0" lang="en" sz="1000" u="sng" cap="none" strike="noStrike">
                <a:solidFill>
                  <a:srgbClr val="6D9EEB"/>
                </a:solidFill>
              </a:rPr>
              <a:t>Cluster 4: Accessory Fan'</a:t>
            </a:r>
            <a:r>
              <a:rPr b="1" lang="en" sz="1000" u="sng">
                <a:solidFill>
                  <a:srgbClr val="6D9EEB"/>
                </a:solidFill>
              </a:rPr>
              <a:t>:</a:t>
            </a:r>
            <a:r>
              <a:rPr i="0" lang="en" sz="1000" u="none" cap="none" strike="noStrike">
                <a:solidFill>
                  <a:srgbClr val="6D9EEB"/>
                </a:solidFill>
              </a:rPr>
              <a:t> </a:t>
            </a:r>
            <a:r>
              <a:rPr b="1" i="0" lang="en" sz="1000" u="none" cap="none" strike="noStrike">
                <a:solidFill>
                  <a:srgbClr val="6D9EEB"/>
                </a:solidFill>
              </a:rPr>
              <a:t>556k</a:t>
            </a:r>
            <a:r>
              <a:rPr i="0" lang="en" sz="1000" u="none" cap="none" strike="noStrike">
                <a:solidFill>
                  <a:srgbClr val="6D9EEB"/>
                </a:solidFill>
              </a:rPr>
              <a:t> High quantity on cheap item quantity</a:t>
            </a:r>
            <a:endParaRPr i="0" sz="1000" u="none" cap="none" strike="noStrike">
              <a:solidFill>
                <a:srgbClr val="6D9EEB"/>
              </a:solidFill>
            </a:endParaRPr>
          </a:p>
          <a:p>
            <a:pPr indent="-109220" lvl="0" marL="274320" marR="0" rtl="0" algn="l">
              <a:lnSpc>
                <a:spcPct val="115000"/>
              </a:lnSpc>
              <a:spcBef>
                <a:spcPts val="1000"/>
              </a:spcBef>
              <a:spcAft>
                <a:spcPts val="0"/>
              </a:spcAft>
              <a:buClr>
                <a:srgbClr val="6D9EEB"/>
              </a:buClr>
              <a:buSzPts val="1000"/>
              <a:buChar char="●"/>
            </a:pPr>
            <a:r>
              <a:rPr b="1" i="0" lang="en" sz="1000" u="sng" cap="none" strike="noStrike">
                <a:solidFill>
                  <a:srgbClr val="6D9EEB"/>
                </a:solidFill>
              </a:rPr>
              <a:t>Cluster 5: 'Outdoor/Cargo Fan'</a:t>
            </a:r>
            <a:r>
              <a:rPr b="1" lang="en" sz="1000" u="sng">
                <a:solidFill>
                  <a:srgbClr val="6D9EEB"/>
                </a:solidFill>
              </a:rPr>
              <a:t>:</a:t>
            </a:r>
            <a:r>
              <a:rPr i="0" lang="en" sz="1000" u="none" cap="none" strike="noStrike">
                <a:solidFill>
                  <a:srgbClr val="6D9EEB"/>
                </a:solidFill>
              </a:rPr>
              <a:t> </a:t>
            </a:r>
            <a:r>
              <a:rPr b="1" i="0" lang="en" sz="1000" u="none" cap="none" strike="noStrike">
                <a:solidFill>
                  <a:srgbClr val="6D9EEB"/>
                </a:solidFill>
              </a:rPr>
              <a:t>3</a:t>
            </a:r>
            <a:r>
              <a:rPr b="1" lang="en" sz="1000">
                <a:solidFill>
                  <a:srgbClr val="6D9EEB"/>
                </a:solidFill>
              </a:rPr>
              <a:t>0</a:t>
            </a:r>
            <a:r>
              <a:rPr b="1" i="0" lang="en" sz="1000" u="none" cap="none" strike="noStrike">
                <a:solidFill>
                  <a:srgbClr val="6D9EEB"/>
                </a:solidFill>
              </a:rPr>
              <a:t>k</a:t>
            </a:r>
            <a:r>
              <a:rPr i="0" lang="en" sz="1000" u="none" cap="none" strike="noStrike">
                <a:solidFill>
                  <a:srgbClr val="6D9EEB"/>
                </a:solidFill>
              </a:rPr>
              <a:t> Dabble a bit in ~3 categories, least drinkware purchases</a:t>
            </a:r>
            <a:endParaRPr i="0" sz="1000" u="none" cap="none" strike="noStrike">
              <a:solidFill>
                <a:srgbClr val="6D9EEB"/>
              </a:solidFill>
            </a:endParaRPr>
          </a:p>
          <a:p>
            <a:pPr indent="-109220" lvl="0" marL="274320" marR="0" rtl="0" algn="l">
              <a:lnSpc>
                <a:spcPct val="115000"/>
              </a:lnSpc>
              <a:spcBef>
                <a:spcPts val="1000"/>
              </a:spcBef>
              <a:spcAft>
                <a:spcPts val="0"/>
              </a:spcAft>
              <a:buClr>
                <a:srgbClr val="674EA7"/>
              </a:buClr>
              <a:buSzPts val="1000"/>
              <a:buChar char="●"/>
            </a:pPr>
            <a:r>
              <a:rPr b="1" i="0" lang="en" sz="1000" u="sng" cap="none" strike="noStrike">
                <a:solidFill>
                  <a:srgbClr val="674EA7"/>
                </a:solidFill>
              </a:rPr>
              <a:t>Cluster 6: 'Discount User'</a:t>
            </a:r>
            <a:r>
              <a:rPr b="1" lang="en" sz="1000" u="sng">
                <a:solidFill>
                  <a:srgbClr val="674EA7"/>
                </a:solidFill>
              </a:rPr>
              <a:t>:</a:t>
            </a:r>
            <a:r>
              <a:rPr i="0" lang="en" sz="1000" u="none" cap="none" strike="noStrike">
                <a:solidFill>
                  <a:srgbClr val="674EA7"/>
                </a:solidFill>
              </a:rPr>
              <a:t> </a:t>
            </a:r>
            <a:r>
              <a:rPr b="1" i="0" lang="en" sz="1000" u="none" cap="none" strike="noStrike">
                <a:solidFill>
                  <a:srgbClr val="674EA7"/>
                </a:solidFill>
              </a:rPr>
              <a:t>250k</a:t>
            </a:r>
            <a:r>
              <a:rPr i="0" lang="en" sz="1000" u="none" cap="none" strike="noStrike">
                <a:solidFill>
                  <a:srgbClr val="674EA7"/>
                </a:solidFill>
              </a:rPr>
              <a:t> Newest customer group, bought a lot discounted drinkware and other items</a:t>
            </a:r>
            <a:endParaRPr i="0" sz="1000" u="none" cap="none" strike="noStrike">
              <a:solidFill>
                <a:srgbClr val="674EA7"/>
              </a:solidFill>
            </a:endParaRPr>
          </a:p>
          <a:p>
            <a:pPr indent="-109220" lvl="0" marL="274320" marR="0" rtl="0" algn="l">
              <a:lnSpc>
                <a:spcPct val="115000"/>
              </a:lnSpc>
              <a:spcBef>
                <a:spcPts val="1000"/>
              </a:spcBef>
              <a:spcAft>
                <a:spcPts val="0"/>
              </a:spcAft>
              <a:buClr>
                <a:srgbClr val="674EA7"/>
              </a:buClr>
              <a:buSzPts val="1000"/>
              <a:buChar char="●"/>
            </a:pPr>
            <a:r>
              <a:rPr b="1" i="0" lang="en" sz="1000" u="sng" cap="none" strike="noStrike">
                <a:solidFill>
                  <a:srgbClr val="674EA7"/>
                </a:solidFill>
              </a:rPr>
              <a:t>Cluster 7: 'Big Spender'</a:t>
            </a:r>
            <a:r>
              <a:rPr b="1" lang="en" sz="1000" u="sng">
                <a:solidFill>
                  <a:srgbClr val="674EA7"/>
                </a:solidFill>
              </a:rPr>
              <a:t>:</a:t>
            </a:r>
            <a:r>
              <a:rPr i="0" lang="en" sz="1000" u="none" cap="none" strike="noStrike">
                <a:solidFill>
                  <a:srgbClr val="674EA7"/>
                </a:solidFill>
              </a:rPr>
              <a:t>  </a:t>
            </a:r>
            <a:r>
              <a:rPr b="1" i="0" lang="en" sz="1000" u="none" cap="none" strike="noStrike">
                <a:solidFill>
                  <a:srgbClr val="674EA7"/>
                </a:solidFill>
              </a:rPr>
              <a:t>14k</a:t>
            </a:r>
            <a:r>
              <a:rPr i="0" lang="en" sz="1000" u="none" cap="none" strike="noStrike">
                <a:solidFill>
                  <a:srgbClr val="674EA7"/>
                </a:solidFill>
              </a:rPr>
              <a:t> Newest customer group, High volume, high purchase times</a:t>
            </a:r>
            <a:endParaRPr i="0" sz="1000" u="none" cap="none" strike="noStrike">
              <a:solidFill>
                <a:srgbClr val="674EA7"/>
              </a:solidFill>
            </a:endParaRPr>
          </a:p>
        </p:txBody>
      </p:sp>
      <p:graphicFrame>
        <p:nvGraphicFramePr>
          <p:cNvPr id="404" name="Google Shape;404;p49"/>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14665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Unsupervised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6F9E"/>
                    </a:solidFill>
                  </a:tcP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CLUSTER SUMMARY</a:t>
            </a:r>
            <a:endParaRPr/>
          </a:p>
        </p:txBody>
      </p:sp>
      <p:pic>
        <p:nvPicPr>
          <p:cNvPr id="410" name="Google Shape;410;p50"/>
          <p:cNvPicPr preferRelativeResize="0"/>
          <p:nvPr/>
        </p:nvPicPr>
        <p:blipFill>
          <a:blip r:embed="rId3">
            <a:alphaModFix/>
          </a:blip>
          <a:stretch>
            <a:fillRect/>
          </a:stretch>
        </p:blipFill>
        <p:spPr>
          <a:xfrm>
            <a:off x="140900" y="2415250"/>
            <a:ext cx="3456050" cy="1969526"/>
          </a:xfrm>
          <a:prstGeom prst="rect">
            <a:avLst/>
          </a:prstGeom>
          <a:noFill/>
          <a:ln>
            <a:noFill/>
          </a:ln>
        </p:spPr>
      </p:pic>
      <p:pic>
        <p:nvPicPr>
          <p:cNvPr id="411" name="Google Shape;411;p50"/>
          <p:cNvPicPr preferRelativeResize="0"/>
          <p:nvPr/>
        </p:nvPicPr>
        <p:blipFill>
          <a:blip r:embed="rId4">
            <a:alphaModFix/>
          </a:blip>
          <a:stretch>
            <a:fillRect/>
          </a:stretch>
        </p:blipFill>
        <p:spPr>
          <a:xfrm>
            <a:off x="3529275" y="740250"/>
            <a:ext cx="5180874" cy="3834524"/>
          </a:xfrm>
          <a:prstGeom prst="rect">
            <a:avLst/>
          </a:prstGeom>
          <a:noFill/>
          <a:ln>
            <a:noFill/>
          </a:ln>
        </p:spPr>
      </p:pic>
      <p:graphicFrame>
        <p:nvGraphicFramePr>
          <p:cNvPr id="412" name="Google Shape;412;p50"/>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14665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Unsupervised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6F9E"/>
                    </a:solidFill>
                  </a:tcP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
        <p:nvSpPr>
          <p:cNvPr id="413" name="Google Shape;413;p50"/>
          <p:cNvSpPr txBox="1"/>
          <p:nvPr>
            <p:ph idx="5" type="body"/>
          </p:nvPr>
        </p:nvSpPr>
        <p:spPr>
          <a:xfrm>
            <a:off x="185426"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14" name="Google Shape;414;p50"/>
          <p:cNvSpPr txBox="1"/>
          <p:nvPr>
            <p:ph idx="6" type="body"/>
          </p:nvPr>
        </p:nvSpPr>
        <p:spPr>
          <a:xfrm>
            <a:off x="4723664"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Supervised Learning (1/2)</a:t>
            </a:r>
            <a:endParaRPr/>
          </a:p>
        </p:txBody>
      </p:sp>
      <p:sp>
        <p:nvSpPr>
          <p:cNvPr id="420" name="Google Shape;420;p51"/>
          <p:cNvSpPr txBox="1"/>
          <p:nvPr>
            <p:ph idx="4294967295" type="subTitle"/>
          </p:nvPr>
        </p:nvSpPr>
        <p:spPr>
          <a:xfrm>
            <a:off x="190171" y="705025"/>
            <a:ext cx="8763600" cy="28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In order to predict churn we tried couple of models - ranging from increasing the level of complexity</a:t>
            </a:r>
            <a:endParaRPr/>
          </a:p>
        </p:txBody>
      </p:sp>
      <p:graphicFrame>
        <p:nvGraphicFramePr>
          <p:cNvPr id="421" name="Google Shape;421;p51"/>
          <p:cNvGraphicFramePr/>
          <p:nvPr/>
        </p:nvGraphicFramePr>
        <p:xfrm>
          <a:off x="190175" y="1230650"/>
          <a:ext cx="3000000" cy="3000000"/>
        </p:xfrm>
        <a:graphic>
          <a:graphicData uri="http://schemas.openxmlformats.org/drawingml/2006/table">
            <a:tbl>
              <a:tblPr>
                <a:noFill/>
                <a:tableStyleId>{86666DA1-EB35-46F7-9BB3-147501729EFF}</a:tableStyleId>
              </a:tblPr>
              <a:tblGrid>
                <a:gridCol w="1971125"/>
                <a:gridCol w="947700"/>
                <a:gridCol w="1878425"/>
              </a:tblGrid>
              <a:tr h="415950">
                <a:tc>
                  <a:txBody>
                    <a:bodyPr/>
                    <a:lstStyle/>
                    <a:p>
                      <a:pPr indent="0" lvl="0" marL="0" rtl="0" algn="ctr">
                        <a:spcBef>
                          <a:spcPts val="0"/>
                        </a:spcBef>
                        <a:spcAft>
                          <a:spcPts val="0"/>
                        </a:spcAft>
                        <a:buNone/>
                      </a:pPr>
                      <a:r>
                        <a:rPr b="1" lang="en" sz="1100">
                          <a:solidFill>
                            <a:schemeClr val="lt2"/>
                          </a:solidFill>
                          <a:latin typeface="Arial Black"/>
                          <a:ea typeface="Arial Black"/>
                          <a:cs typeface="Arial Black"/>
                          <a:sym typeface="Arial Black"/>
                        </a:rPr>
                        <a:t>Model</a:t>
                      </a:r>
                      <a:endParaRPr b="1" sz="1100">
                        <a:solidFill>
                          <a:schemeClr val="lt2"/>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12B45"/>
                    </a:solidFill>
                  </a:tcPr>
                </a:tc>
                <a:tc>
                  <a:txBody>
                    <a:bodyPr/>
                    <a:lstStyle/>
                    <a:p>
                      <a:pPr indent="0" lvl="0" marL="0" rtl="0" algn="ctr">
                        <a:spcBef>
                          <a:spcPts val="0"/>
                        </a:spcBef>
                        <a:spcAft>
                          <a:spcPts val="0"/>
                        </a:spcAft>
                        <a:buNone/>
                      </a:pPr>
                      <a:r>
                        <a:rPr b="1" lang="en" sz="1100">
                          <a:solidFill>
                            <a:schemeClr val="lt2"/>
                          </a:solidFill>
                          <a:latin typeface="Arial Black"/>
                          <a:ea typeface="Arial Black"/>
                          <a:cs typeface="Arial Black"/>
                          <a:sym typeface="Arial Black"/>
                        </a:rPr>
                        <a:t>Accuracy</a:t>
                      </a:r>
                      <a:endParaRPr b="1" sz="1100">
                        <a:solidFill>
                          <a:schemeClr val="lt2"/>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12B45"/>
                    </a:solidFill>
                  </a:tcPr>
                </a:tc>
                <a:tc>
                  <a:txBody>
                    <a:bodyPr/>
                    <a:lstStyle/>
                    <a:p>
                      <a:pPr indent="0" lvl="0" marL="0" rtl="0" algn="ctr">
                        <a:spcBef>
                          <a:spcPts val="0"/>
                        </a:spcBef>
                        <a:spcAft>
                          <a:spcPts val="0"/>
                        </a:spcAft>
                        <a:buNone/>
                      </a:pPr>
                      <a:r>
                        <a:rPr b="1" lang="en" sz="1100">
                          <a:solidFill>
                            <a:schemeClr val="lt2"/>
                          </a:solidFill>
                          <a:latin typeface="Arial Black"/>
                          <a:ea typeface="Arial Black"/>
                          <a:cs typeface="Arial Black"/>
                          <a:sym typeface="Arial Black"/>
                        </a:rPr>
                        <a:t>Model Type</a:t>
                      </a:r>
                      <a:endParaRPr b="1" sz="1100">
                        <a:solidFill>
                          <a:schemeClr val="lt2"/>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012B45"/>
                    </a:solidFill>
                  </a:tcPr>
                </a:tc>
              </a:tr>
              <a:tr h="521000">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Logistic Regression (Base model)</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74%</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Probabilistic</a:t>
                      </a:r>
                      <a:r>
                        <a:rPr lang="en" sz="950">
                          <a:solidFill>
                            <a:schemeClr val="dk1"/>
                          </a:solidFill>
                          <a:latin typeface="Arial Black"/>
                          <a:ea typeface="Arial Black"/>
                          <a:cs typeface="Arial Black"/>
                          <a:sym typeface="Arial Black"/>
                        </a:rPr>
                        <a:t> Binary classifier</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90975">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KNN</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70%</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Distance based model</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90975">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Decision Tree Classifier</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77%</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Tree based classifier</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90975">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Random Forest </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79%</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Tree based Ensemble</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390975">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Gradient Boosting Classifier</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81%</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Tree based Ensemble</a:t>
                      </a:r>
                      <a:endParaRPr sz="950">
                        <a:solidFill>
                          <a:schemeClr val="dk1"/>
                        </a:solidFill>
                        <a:latin typeface="Arial Black"/>
                        <a:ea typeface="Arial Black"/>
                        <a:cs typeface="Arial Black"/>
                        <a:sym typeface="Arial Black"/>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r>
              <a:tr h="636900">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XgBoost Classifier</a:t>
                      </a:r>
                      <a:endParaRPr sz="950">
                        <a:solidFill>
                          <a:schemeClr val="dk1"/>
                        </a:solidFill>
                        <a:latin typeface="Arial Black"/>
                        <a:ea typeface="Arial Black"/>
                        <a:cs typeface="Arial Black"/>
                        <a:sym typeface="Arial Black"/>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82%</a:t>
                      </a:r>
                      <a:endParaRPr sz="950">
                        <a:solidFill>
                          <a:schemeClr val="dk1"/>
                        </a:solidFill>
                        <a:latin typeface="Arial Black"/>
                        <a:ea typeface="Arial Black"/>
                        <a:cs typeface="Arial Black"/>
                        <a:sym typeface="Arial Black"/>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50">
                          <a:solidFill>
                            <a:schemeClr val="dk1"/>
                          </a:solidFill>
                          <a:latin typeface="Arial Black"/>
                          <a:ea typeface="Arial Black"/>
                          <a:cs typeface="Arial Black"/>
                          <a:sym typeface="Arial Black"/>
                        </a:rPr>
                        <a:t>Boosted Tree based Ensemble</a:t>
                      </a:r>
                      <a:endParaRPr sz="950">
                        <a:solidFill>
                          <a:schemeClr val="dk1"/>
                        </a:solidFill>
                        <a:latin typeface="Arial Black"/>
                        <a:ea typeface="Arial Black"/>
                        <a:cs typeface="Arial Black"/>
                        <a:sym typeface="Arial Black"/>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pic>
        <p:nvPicPr>
          <p:cNvPr id="422" name="Google Shape;422;p51"/>
          <p:cNvPicPr preferRelativeResize="0"/>
          <p:nvPr/>
        </p:nvPicPr>
        <p:blipFill>
          <a:blip r:embed="rId3">
            <a:alphaModFix/>
          </a:blip>
          <a:stretch>
            <a:fillRect/>
          </a:stretch>
        </p:blipFill>
        <p:spPr>
          <a:xfrm>
            <a:off x="5168025" y="2046183"/>
            <a:ext cx="3785750" cy="1588105"/>
          </a:xfrm>
          <a:prstGeom prst="rect">
            <a:avLst/>
          </a:prstGeom>
          <a:noFill/>
          <a:ln>
            <a:noFill/>
          </a:ln>
        </p:spPr>
      </p:pic>
      <p:sp>
        <p:nvSpPr>
          <p:cNvPr id="423" name="Google Shape;423;p51"/>
          <p:cNvSpPr txBox="1"/>
          <p:nvPr/>
        </p:nvSpPr>
        <p:spPr>
          <a:xfrm>
            <a:off x="5168025" y="1646600"/>
            <a:ext cx="30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al Black"/>
                <a:ea typeface="Arial Black"/>
                <a:cs typeface="Arial Black"/>
                <a:sym typeface="Arial Black"/>
              </a:rPr>
              <a:t>Selection </a:t>
            </a:r>
            <a:r>
              <a:rPr lang="en">
                <a:latin typeface="Arial Black"/>
                <a:ea typeface="Arial Black"/>
                <a:cs typeface="Arial Black"/>
                <a:sym typeface="Arial Black"/>
              </a:rPr>
              <a:t>Methodology</a:t>
            </a:r>
            <a:endParaRPr>
              <a:latin typeface="Arial Black"/>
              <a:ea typeface="Arial Black"/>
              <a:cs typeface="Arial Black"/>
              <a:sym typeface="Arial Black"/>
            </a:endParaRPr>
          </a:p>
        </p:txBody>
      </p:sp>
      <p:graphicFrame>
        <p:nvGraphicFramePr>
          <p:cNvPr id="424" name="Google Shape;424;p51"/>
          <p:cNvGraphicFramePr/>
          <p:nvPr/>
        </p:nvGraphicFramePr>
        <p:xfrm>
          <a:off x="2348450" y="468087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rtl="0" algn="ctr">
                        <a:spcBef>
                          <a:spcPts val="0"/>
                        </a:spcBef>
                        <a:spcAft>
                          <a:spcPts val="0"/>
                        </a:spcAft>
                        <a:buNone/>
                      </a:pPr>
                      <a:r>
                        <a:rPr lang="en" sz="600"/>
                        <a:t>Unsupervised</a:t>
                      </a:r>
                      <a:endParaRPr sz="600"/>
                    </a:p>
                    <a:p>
                      <a:pPr indent="0" lvl="0" marL="0" rtl="0" algn="ctr">
                        <a:spcBef>
                          <a:spcPts val="0"/>
                        </a:spcBef>
                        <a:spcAft>
                          <a:spcPts val="0"/>
                        </a:spcAft>
                        <a:buNone/>
                      </a:pPr>
                      <a:r>
                        <a:rPr lang="en" sz="600"/>
                        <a:t>Learning</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4860"/>
                    </a:solidFil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lnL cap="flat" cmpd="sng" w="9525">
                      <a:solidFill>
                        <a:srgbClr val="000000"/>
                      </a:solidFill>
                      <a:prstDash val="solid"/>
                      <a:round/>
                      <a:headEnd len="sm" w="sm" type="none"/>
                      <a:tailEnd len="sm" w="sm" type="none"/>
                    </a:ln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Supervised Learning (2/2)</a:t>
            </a:r>
            <a:endParaRPr/>
          </a:p>
        </p:txBody>
      </p:sp>
      <p:sp>
        <p:nvSpPr>
          <p:cNvPr id="430" name="Google Shape;430;p52"/>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431" name="Google Shape;431;p52"/>
          <p:cNvSpPr/>
          <p:nvPr/>
        </p:nvSpPr>
        <p:spPr>
          <a:xfrm>
            <a:off x="12148457" y="-11432537"/>
            <a:ext cx="30620402" cy="24260488"/>
          </a:xfrm>
          <a:prstGeom prst="rect">
            <a:avLst/>
          </a:prstGeom>
          <a:noFill/>
          <a:ln>
            <a:noFill/>
          </a:ln>
        </p:spPr>
        <p:txBody>
          <a:bodyPr anchorCtr="0" anchor="ctr" bIns="0" lIns="68575" spcFirstLastPara="1" rIns="68575"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a:p>
            <a:pPr indent="-50800" lvl="0" marL="0" marR="0" rtl="0" algn="l">
              <a:lnSpc>
                <a:spcPct val="100000"/>
              </a:lnSpc>
              <a:spcBef>
                <a:spcPts val="0"/>
              </a:spcBef>
              <a:spcAft>
                <a:spcPts val="0"/>
              </a:spcAft>
              <a:buClr>
                <a:srgbClr val="000000"/>
              </a:buClr>
              <a:buSzPts val="800"/>
              <a:buFont typeface="Calibri"/>
              <a:buChar char="•"/>
            </a:pPr>
            <a:r>
              <a:rPr b="0" i="0" lang="en" sz="800" u="none" cap="none" strike="noStrike">
                <a:solidFill>
                  <a:srgbClr val="000000"/>
                </a:solidFill>
                <a:latin typeface="Calibri"/>
                <a:ea typeface="Calibri"/>
                <a:cs typeface="Calibri"/>
                <a:sym typeface="Calibri"/>
              </a:rPr>
              <a:t>What features have larger effect on our model in predicting churn?</a:t>
            </a:r>
            <a:endParaRPr sz="1100"/>
          </a:p>
          <a:p>
            <a:pPr indent="-50800" lvl="0" marL="0" marR="0" rtl="0" algn="l">
              <a:lnSpc>
                <a:spcPct val="100000"/>
              </a:lnSpc>
              <a:spcBef>
                <a:spcPts val="0"/>
              </a:spcBef>
              <a:spcAft>
                <a:spcPts val="0"/>
              </a:spcAft>
              <a:buClr>
                <a:srgbClr val="000000"/>
              </a:buClr>
              <a:buSzPts val="800"/>
              <a:buFont typeface="Calibri"/>
              <a:buChar char="•"/>
            </a:pPr>
            <a:r>
              <a:rPr b="0" i="0" lang="en" sz="800" u="none" cap="none" strike="noStrike">
                <a:solidFill>
                  <a:srgbClr val="000000"/>
                </a:solidFill>
                <a:latin typeface="Calibri"/>
                <a:ea typeface="Calibri"/>
                <a:cs typeface="Calibri"/>
                <a:sym typeface="Calibri"/>
              </a:rPr>
              <a:t>What features beat random noises?</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Arial"/>
              <a:buNone/>
            </a:pPr>
            <a:r>
              <a:rPr b="1" i="0" lang="en" sz="700" u="none" cap="none" strike="noStrike">
                <a:solidFill>
                  <a:srgbClr val="FFFFFF"/>
                </a:solidFill>
                <a:latin typeface="Arial"/>
                <a:ea typeface="Arial"/>
                <a:cs typeface="Arial"/>
                <a:sym typeface="Arial"/>
              </a:rPr>
              <a:t>Equal Feature Importance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Arial"/>
              <a:buNone/>
            </a:pPr>
            <a:r>
              <a:rPr b="1" i="0" lang="en" sz="700" u="none" cap="none" strike="noStrike">
                <a:solidFill>
                  <a:srgbClr val="FFFFFF"/>
                </a:solidFill>
                <a:latin typeface="Arial"/>
                <a:ea typeface="Arial"/>
                <a:cs typeface="Arial"/>
                <a:sym typeface="Arial"/>
              </a:rPr>
              <a:t>Efficient Computation Time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50800" lvl="0" marL="0" marR="0" rtl="0" algn="l">
              <a:lnSpc>
                <a:spcPct val="100000"/>
              </a:lnSpc>
              <a:spcBef>
                <a:spcPts val="0"/>
              </a:spcBef>
              <a:spcAft>
                <a:spcPts val="0"/>
              </a:spcAft>
              <a:buClr>
                <a:srgbClr val="000000"/>
              </a:buClr>
              <a:buSzPts val="800"/>
              <a:buFont typeface="Calibri"/>
              <a:buChar char="•"/>
            </a:pPr>
            <a:r>
              <a:rPr b="0" i="0" lang="en" sz="800" u="none" cap="none" strike="noStrike">
                <a:solidFill>
                  <a:srgbClr val="000000"/>
                </a:solidFill>
                <a:latin typeface="Calibri"/>
                <a:ea typeface="Calibri"/>
                <a:cs typeface="Calibri"/>
                <a:sym typeface="Calibri"/>
              </a:rPr>
              <a:t>Feature importance:</a:t>
            </a: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Arial"/>
              <a:buNone/>
            </a:pPr>
            <a:r>
              <a:rPr b="1" i="0" lang="en" sz="700" u="none" cap="none" strike="noStrike">
                <a:solidFill>
                  <a:srgbClr val="FFFFFF"/>
                </a:solidFill>
                <a:latin typeface="Arial"/>
                <a:ea typeface="Arial"/>
                <a:cs typeface="Arial"/>
                <a:sym typeface="Arial"/>
              </a:rPr>
              <a:t>High Accuracy</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Arial"/>
              <a:buNone/>
            </a:pPr>
            <a:r>
              <a:rPr b="1" i="0" lang="en" sz="800" u="none" cap="none" strike="noStrike">
                <a:solidFill>
                  <a:srgbClr val="FFFFFF"/>
                </a:solidFill>
                <a:latin typeface="Arial"/>
                <a:ea typeface="Arial"/>
                <a:cs typeface="Arial"/>
                <a:sym typeface="Arial"/>
              </a:rPr>
              <a:t>Vestibulum congue tempus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Arial"/>
              <a:buNone/>
            </a:pPr>
            <a:r>
              <a:rPr b="1" i="0" lang="en" sz="800" u="none" cap="none" strike="noStrike">
                <a:solidFill>
                  <a:srgbClr val="FFFFFF"/>
                </a:solidFill>
                <a:latin typeface="Arial"/>
                <a:ea typeface="Arial"/>
                <a:cs typeface="Arial"/>
                <a:sym typeface="Arial"/>
              </a:rPr>
              <a:t>Vestibulum congue tempus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Binary classification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Large amount of data</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Different cluster size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8 clusters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Spread out within each clusters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Interpretability</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Lorem ipsum dolor sit amet, consectetur adipiscing elit, sed do eiusmod tempor.</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Lorem ipsum dolor sit amet, consectetur adipiscing elit, sed do eiusmod tempor.</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  </a:t>
            </a:r>
            <a:r>
              <a:rPr b="0" i="0" lang="en" sz="50700" u="none" cap="none" strike="noStrike">
                <a:solidFill>
                  <a:schemeClr val="dk1"/>
                </a:solidFill>
                <a:latin typeface="Arial"/>
                <a:ea typeface="Arial"/>
                <a:cs typeface="Arial"/>
                <a:sym typeface="Arial"/>
              </a:rPr>
              <a:t>       </a:t>
            </a: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800"/>
              <a:buFont typeface="Arial"/>
              <a:buNone/>
            </a:pPr>
            <a:r>
              <a:rPr b="1" i="0" lang="en" sz="800" u="none" cap="none" strike="noStrike">
                <a:solidFill>
                  <a:srgbClr val="FFFFFF"/>
                </a:solidFill>
                <a:latin typeface="Arial"/>
                <a:ea typeface="Arial"/>
                <a:cs typeface="Arial"/>
                <a:sym typeface="Arial"/>
              </a:rPr>
              <a:t>XGBoost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Optimized for efficiency and scalability used for large-scale datasets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600"/>
              <a:buFont typeface="Arial"/>
              <a:buNone/>
            </a:pPr>
            <a:r>
              <a:rPr b="0" i="0" lang="en" sz="600" u="none" cap="none" strike="noStrike">
                <a:solidFill>
                  <a:srgbClr val="FFFFFF"/>
                </a:solidFill>
                <a:latin typeface="Arial"/>
                <a:ea typeface="Arial"/>
                <a:cs typeface="Arial"/>
                <a:sym typeface="Arial"/>
              </a:rPr>
              <a:t>- Tree depths tuning for feature importance</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br>
              <a:rPr b="0" i="0" lang="en"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50800" lvl="0" marL="0" marR="0" rtl="0" algn="l">
              <a:lnSpc>
                <a:spcPct val="100000"/>
              </a:lnSpc>
              <a:spcBef>
                <a:spcPts val="0"/>
              </a:spcBef>
              <a:spcAft>
                <a:spcPts val="0"/>
              </a:spcAft>
              <a:buClr>
                <a:srgbClr val="000000"/>
              </a:buClr>
              <a:buSzPts val="800"/>
              <a:buFont typeface="Calibri"/>
              <a:buChar char="•"/>
            </a:pPr>
            <a:r>
              <a:rPr b="0" i="0" lang="en" sz="800" u="none" cap="none" strike="noStrike">
                <a:solidFill>
                  <a:srgbClr val="000000"/>
                </a:solidFill>
                <a:latin typeface="Calibri"/>
                <a:ea typeface="Calibri"/>
                <a:cs typeface="Calibri"/>
                <a:sym typeface="Calibri"/>
              </a:rPr>
              <a:t>Hyperparameter tuning: n_Estimators, Learning Rate, Max_depths</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  </a:t>
            </a:r>
            <a:r>
              <a:rPr b="0" i="0" lang="en" sz="481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  </a:t>
            </a:r>
            <a:r>
              <a:rPr b="0" i="0" lang="en" sz="30800" u="none" cap="none" strike="noStrike">
                <a:solidFill>
                  <a:schemeClr val="dk1"/>
                </a:solidFill>
                <a:latin typeface="Arial"/>
                <a:ea typeface="Arial"/>
                <a:cs typeface="Arial"/>
                <a:sym typeface="Arial"/>
              </a:rPr>
              <a:t>    </a:t>
            </a:r>
            <a:r>
              <a:rPr b="0" i="0" lang="en" sz="1400" u="none" cap="none" strike="noStrike">
                <a:solidFill>
                  <a:schemeClr val="dk1"/>
                </a:solidFill>
                <a:latin typeface="Arial"/>
                <a:ea typeface="Arial"/>
                <a:cs typeface="Arial"/>
                <a:sym typeface="Arial"/>
              </a:rPr>
              <a:t>  </a:t>
            </a:r>
            <a:r>
              <a:rPr b="0" i="0" lang="en" sz="36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p:txBody>
      </p:sp>
      <p:pic>
        <p:nvPicPr>
          <p:cNvPr id="432" name="Google Shape;432;p52"/>
          <p:cNvPicPr preferRelativeResize="0"/>
          <p:nvPr/>
        </p:nvPicPr>
        <p:blipFill rotWithShape="1">
          <a:blip r:embed="rId3">
            <a:alphaModFix/>
          </a:blip>
          <a:srcRect b="0" l="5096" r="0" t="0"/>
          <a:stretch/>
        </p:blipFill>
        <p:spPr>
          <a:xfrm>
            <a:off x="5077038" y="1381875"/>
            <a:ext cx="3484089" cy="2743163"/>
          </a:xfrm>
          <a:prstGeom prst="rect">
            <a:avLst/>
          </a:prstGeom>
          <a:noFill/>
          <a:ln>
            <a:noFill/>
          </a:ln>
        </p:spPr>
      </p:pic>
      <p:pic>
        <p:nvPicPr>
          <p:cNvPr id="433" name="Google Shape;433;p52"/>
          <p:cNvPicPr preferRelativeResize="0"/>
          <p:nvPr/>
        </p:nvPicPr>
        <p:blipFill rotWithShape="1">
          <a:blip r:embed="rId4">
            <a:alphaModFix/>
          </a:blip>
          <a:srcRect b="0" l="0" r="0" t="0"/>
          <a:stretch/>
        </p:blipFill>
        <p:spPr>
          <a:xfrm>
            <a:off x="1473853" y="1181862"/>
            <a:ext cx="3083152" cy="1867589"/>
          </a:xfrm>
          <a:prstGeom prst="rect">
            <a:avLst/>
          </a:prstGeom>
          <a:noFill/>
          <a:ln>
            <a:noFill/>
          </a:ln>
        </p:spPr>
      </p:pic>
      <p:pic>
        <p:nvPicPr>
          <p:cNvPr id="434" name="Google Shape;434;p52"/>
          <p:cNvPicPr preferRelativeResize="0"/>
          <p:nvPr/>
        </p:nvPicPr>
        <p:blipFill rotWithShape="1">
          <a:blip r:embed="rId5">
            <a:alphaModFix/>
          </a:blip>
          <a:srcRect b="0" l="5096" r="0" t="31214"/>
          <a:stretch/>
        </p:blipFill>
        <p:spPr>
          <a:xfrm>
            <a:off x="5077038" y="4405481"/>
            <a:ext cx="3484087" cy="125455"/>
          </a:xfrm>
          <a:prstGeom prst="rect">
            <a:avLst/>
          </a:prstGeom>
          <a:noFill/>
          <a:ln cap="flat" cmpd="sng" w="9525">
            <a:solidFill>
              <a:srgbClr val="000000"/>
            </a:solidFill>
            <a:prstDash val="solid"/>
            <a:round/>
            <a:headEnd len="sm" w="sm" type="none"/>
            <a:tailEnd len="sm" w="sm" type="none"/>
          </a:ln>
        </p:spPr>
      </p:pic>
      <p:sp>
        <p:nvSpPr>
          <p:cNvPr id="435" name="Google Shape;435;p52"/>
          <p:cNvSpPr txBox="1"/>
          <p:nvPr/>
        </p:nvSpPr>
        <p:spPr>
          <a:xfrm>
            <a:off x="380800" y="805913"/>
            <a:ext cx="4929000" cy="3078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chemeClr val="accent3"/>
              </a:buClr>
              <a:buSzPts val="800"/>
              <a:buFont typeface="Arial Black"/>
              <a:buChar char="●"/>
            </a:pPr>
            <a:r>
              <a:rPr lang="en" sz="800">
                <a:solidFill>
                  <a:schemeClr val="accent3"/>
                </a:solidFill>
                <a:latin typeface="Arial Black"/>
                <a:ea typeface="Arial Black"/>
                <a:cs typeface="Arial Black"/>
                <a:sym typeface="Arial Black"/>
              </a:rPr>
              <a:t>Hyperparameter tuning: </a:t>
            </a:r>
            <a:r>
              <a:rPr lang="en" sz="800" u="sng">
                <a:solidFill>
                  <a:schemeClr val="accent3"/>
                </a:solidFill>
                <a:latin typeface="Arial Black"/>
                <a:ea typeface="Arial Black"/>
                <a:cs typeface="Arial Black"/>
                <a:sym typeface="Arial Black"/>
              </a:rPr>
              <a:t>#_Estimators, Learning Rate, Max_depths</a:t>
            </a:r>
            <a:endParaRPr sz="800" u="sng">
              <a:solidFill>
                <a:schemeClr val="accent3"/>
              </a:solidFill>
              <a:latin typeface="Arial Black"/>
              <a:ea typeface="Arial Black"/>
              <a:cs typeface="Arial Black"/>
              <a:sym typeface="Arial Black"/>
            </a:endParaRPr>
          </a:p>
        </p:txBody>
      </p:sp>
      <p:sp>
        <p:nvSpPr>
          <p:cNvPr id="436" name="Google Shape;436;p52"/>
          <p:cNvSpPr txBox="1"/>
          <p:nvPr/>
        </p:nvSpPr>
        <p:spPr>
          <a:xfrm>
            <a:off x="4623200" y="758725"/>
            <a:ext cx="3260700" cy="677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chemeClr val="accent3"/>
              </a:buClr>
              <a:buSzPts val="800"/>
              <a:buFont typeface="Arial Black"/>
              <a:buChar char="●"/>
            </a:pPr>
            <a:r>
              <a:rPr lang="en" sz="800">
                <a:solidFill>
                  <a:schemeClr val="accent3"/>
                </a:solidFill>
                <a:latin typeface="Arial Black"/>
                <a:ea typeface="Arial Black"/>
                <a:cs typeface="Arial Black"/>
                <a:sym typeface="Arial Black"/>
              </a:rPr>
              <a:t>Feature importance:</a:t>
            </a:r>
            <a:endParaRPr sz="800">
              <a:solidFill>
                <a:schemeClr val="accent3"/>
              </a:solidFill>
              <a:latin typeface="Arial Black"/>
              <a:ea typeface="Arial Black"/>
              <a:cs typeface="Arial Black"/>
              <a:sym typeface="Arial Black"/>
            </a:endParaRPr>
          </a:p>
          <a:p>
            <a:pPr indent="-279400" lvl="0" marL="914400" rtl="0" algn="l">
              <a:spcBef>
                <a:spcPts val="0"/>
              </a:spcBef>
              <a:spcAft>
                <a:spcPts val="0"/>
              </a:spcAft>
              <a:buClr>
                <a:schemeClr val="accent3"/>
              </a:buClr>
              <a:buSzPts val="800"/>
              <a:buFont typeface="Arial Black"/>
              <a:buChar char="-"/>
            </a:pPr>
            <a:r>
              <a:rPr lang="en" sz="800">
                <a:solidFill>
                  <a:schemeClr val="accent3"/>
                </a:solidFill>
                <a:latin typeface="Arial Black"/>
                <a:ea typeface="Arial Black"/>
                <a:cs typeface="Arial Black"/>
                <a:sym typeface="Arial Black"/>
              </a:rPr>
              <a:t>What features have larger effect on our model in predicting churn?</a:t>
            </a:r>
            <a:endParaRPr sz="800">
              <a:solidFill>
                <a:schemeClr val="accent3"/>
              </a:solidFill>
              <a:latin typeface="Arial Black"/>
              <a:ea typeface="Arial Black"/>
              <a:cs typeface="Arial Black"/>
              <a:sym typeface="Arial Black"/>
            </a:endParaRPr>
          </a:p>
          <a:p>
            <a:pPr indent="-279400" lvl="0" marL="914400" rtl="0" algn="l">
              <a:spcBef>
                <a:spcPts val="0"/>
              </a:spcBef>
              <a:spcAft>
                <a:spcPts val="0"/>
              </a:spcAft>
              <a:buClr>
                <a:schemeClr val="accent3"/>
              </a:buClr>
              <a:buSzPts val="800"/>
              <a:buFont typeface="Arial Black"/>
              <a:buChar char="-"/>
            </a:pPr>
            <a:r>
              <a:rPr lang="en" sz="800">
                <a:solidFill>
                  <a:schemeClr val="accent3"/>
                </a:solidFill>
                <a:latin typeface="Arial Black"/>
                <a:ea typeface="Arial Black"/>
                <a:cs typeface="Arial Black"/>
                <a:sym typeface="Arial Black"/>
              </a:rPr>
              <a:t>What features beat random noises?</a:t>
            </a:r>
            <a:endParaRPr sz="800">
              <a:solidFill>
                <a:schemeClr val="accent3"/>
              </a:solidFill>
              <a:latin typeface="Arial Black"/>
              <a:ea typeface="Arial Black"/>
              <a:cs typeface="Arial Black"/>
              <a:sym typeface="Arial Black"/>
            </a:endParaRPr>
          </a:p>
        </p:txBody>
      </p:sp>
      <p:sp>
        <p:nvSpPr>
          <p:cNvPr id="437" name="Google Shape;437;p52"/>
          <p:cNvSpPr txBox="1"/>
          <p:nvPr/>
        </p:nvSpPr>
        <p:spPr>
          <a:xfrm>
            <a:off x="533200" y="3930050"/>
            <a:ext cx="1353600" cy="615600"/>
          </a:xfrm>
          <a:prstGeom prst="rect">
            <a:avLst/>
          </a:prstGeom>
          <a:noFill/>
          <a:ln>
            <a:noFill/>
          </a:ln>
        </p:spPr>
        <p:txBody>
          <a:bodyPr anchorCtr="0" anchor="t" bIns="91425" lIns="91425" spcFirstLastPara="1" rIns="72300" wrap="square" tIns="91425">
            <a:spAutoFit/>
          </a:bodyPr>
          <a:lstStyle/>
          <a:p>
            <a:pPr indent="0" lvl="0" marL="0" rtl="0" algn="l">
              <a:spcBef>
                <a:spcPts val="0"/>
              </a:spcBef>
              <a:spcAft>
                <a:spcPts val="0"/>
              </a:spcAft>
              <a:buNone/>
            </a:pPr>
            <a:r>
              <a:rPr lang="en" sz="700">
                <a:latin typeface="Calibri"/>
                <a:ea typeface="Calibri"/>
                <a:cs typeface="Calibri"/>
                <a:sym typeface="Calibri"/>
              </a:rPr>
              <a:t>Plot 2</a:t>
            </a:r>
            <a:r>
              <a:rPr lang="en" sz="700">
                <a:latin typeface="Calibri"/>
                <a:ea typeface="Calibri"/>
                <a:cs typeface="Calibri"/>
                <a:sym typeface="Calibri"/>
              </a:rPr>
              <a:t>: Best combination of computation efficiency and accuracy.</a:t>
            </a:r>
            <a:endParaRPr sz="700">
              <a:latin typeface="Calibri"/>
              <a:ea typeface="Calibri"/>
              <a:cs typeface="Calibri"/>
              <a:sym typeface="Calibri"/>
            </a:endParaRPr>
          </a:p>
          <a:p>
            <a:pPr indent="0" lvl="0" marL="0" rtl="0" algn="l">
              <a:spcBef>
                <a:spcPts val="0"/>
              </a:spcBef>
              <a:spcAft>
                <a:spcPts val="0"/>
              </a:spcAft>
              <a:buNone/>
            </a:pPr>
            <a:r>
              <a:rPr b="1" lang="en" sz="700">
                <a:latin typeface="Calibri"/>
                <a:ea typeface="Calibri"/>
                <a:cs typeface="Calibri"/>
                <a:sym typeface="Calibri"/>
              </a:rPr>
              <a:t>E= 150, L= 0.5, D= 2</a:t>
            </a:r>
            <a:endParaRPr b="1" sz="700">
              <a:latin typeface="Calibri"/>
              <a:ea typeface="Calibri"/>
              <a:cs typeface="Calibri"/>
              <a:sym typeface="Calibri"/>
            </a:endParaRPr>
          </a:p>
        </p:txBody>
      </p:sp>
      <p:cxnSp>
        <p:nvCxnSpPr>
          <p:cNvPr id="438" name="Google Shape;438;p52"/>
          <p:cNvCxnSpPr/>
          <p:nvPr/>
        </p:nvCxnSpPr>
        <p:spPr>
          <a:xfrm flipH="1">
            <a:off x="6984443" y="4169122"/>
            <a:ext cx="2100" cy="192300"/>
          </a:xfrm>
          <a:prstGeom prst="straightConnector1">
            <a:avLst/>
          </a:prstGeom>
          <a:noFill/>
          <a:ln cap="flat" cmpd="sng" w="19050">
            <a:solidFill>
              <a:srgbClr val="44546A"/>
            </a:solidFill>
            <a:prstDash val="dot"/>
            <a:round/>
            <a:headEnd len="med" w="med" type="none"/>
            <a:tailEnd len="med" w="med" type="none"/>
          </a:ln>
        </p:spPr>
      </p:cxnSp>
      <p:pic>
        <p:nvPicPr>
          <p:cNvPr id="439" name="Google Shape;439;p52"/>
          <p:cNvPicPr preferRelativeResize="0"/>
          <p:nvPr/>
        </p:nvPicPr>
        <p:blipFill>
          <a:blip r:embed="rId6">
            <a:alphaModFix/>
          </a:blip>
          <a:stretch>
            <a:fillRect/>
          </a:stretch>
        </p:blipFill>
        <p:spPr>
          <a:xfrm>
            <a:off x="1880203" y="3242765"/>
            <a:ext cx="2023954" cy="1228125"/>
          </a:xfrm>
          <a:prstGeom prst="rect">
            <a:avLst/>
          </a:prstGeom>
          <a:noFill/>
          <a:ln>
            <a:noFill/>
          </a:ln>
        </p:spPr>
      </p:pic>
      <p:sp>
        <p:nvSpPr>
          <p:cNvPr id="440" name="Google Shape;440;p52"/>
          <p:cNvSpPr txBox="1"/>
          <p:nvPr/>
        </p:nvSpPr>
        <p:spPr>
          <a:xfrm>
            <a:off x="533400" y="2408600"/>
            <a:ext cx="1292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Plot 1: </a:t>
            </a:r>
            <a:r>
              <a:rPr b="1" lang="en" sz="700"/>
              <a:t>Highest accuracy </a:t>
            </a:r>
            <a:r>
              <a:rPr lang="en" sz="700"/>
              <a:t>hyperparameter combinations</a:t>
            </a:r>
            <a:endParaRPr sz="700"/>
          </a:p>
        </p:txBody>
      </p:sp>
      <p:cxnSp>
        <p:nvCxnSpPr>
          <p:cNvPr id="441" name="Google Shape;441;p52"/>
          <p:cNvCxnSpPr/>
          <p:nvPr/>
        </p:nvCxnSpPr>
        <p:spPr>
          <a:xfrm>
            <a:off x="2928963" y="3086720"/>
            <a:ext cx="600" cy="118800"/>
          </a:xfrm>
          <a:prstGeom prst="straightConnector1">
            <a:avLst/>
          </a:prstGeom>
          <a:noFill/>
          <a:ln cap="flat" cmpd="sng" w="19050">
            <a:solidFill>
              <a:schemeClr val="dk1"/>
            </a:solidFill>
            <a:prstDash val="solid"/>
            <a:round/>
            <a:headEnd len="med" w="med" type="none"/>
            <a:tailEnd len="med" w="med" type="triangle"/>
          </a:ln>
        </p:spPr>
      </p:cxnSp>
      <p:sp>
        <p:nvSpPr>
          <p:cNvPr id="442" name="Google Shape;442;p52"/>
          <p:cNvSpPr txBox="1"/>
          <p:nvPr/>
        </p:nvSpPr>
        <p:spPr>
          <a:xfrm>
            <a:off x="6474289" y="4470890"/>
            <a:ext cx="1784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Calibri"/>
                <a:ea typeface="Calibri"/>
                <a:cs typeface="Calibri"/>
                <a:sym typeface="Calibri"/>
              </a:rPr>
              <a:t>Plot 3: Feature importance </a:t>
            </a:r>
            <a:endParaRPr sz="700">
              <a:latin typeface="Calibri"/>
              <a:ea typeface="Calibri"/>
              <a:cs typeface="Calibri"/>
              <a:sym typeface="Calibri"/>
            </a:endParaRPr>
          </a:p>
        </p:txBody>
      </p:sp>
      <p:sp>
        <p:nvSpPr>
          <p:cNvPr id="443" name="Google Shape;443;p52"/>
          <p:cNvSpPr/>
          <p:nvPr/>
        </p:nvSpPr>
        <p:spPr>
          <a:xfrm>
            <a:off x="5087700" y="1745675"/>
            <a:ext cx="3473400" cy="17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44" name="Google Shape;444;p52"/>
          <p:cNvGraphicFramePr/>
          <p:nvPr/>
        </p:nvGraphicFramePr>
        <p:xfrm>
          <a:off x="2348450" y="468087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rtl="0" algn="ctr">
                        <a:spcBef>
                          <a:spcPts val="0"/>
                        </a:spcBef>
                        <a:spcAft>
                          <a:spcPts val="0"/>
                        </a:spcAft>
                        <a:buNone/>
                      </a:pPr>
                      <a:r>
                        <a:rPr lang="en" sz="600"/>
                        <a:t>Unsupervised</a:t>
                      </a:r>
                      <a:endParaRPr sz="600"/>
                    </a:p>
                    <a:p>
                      <a:pPr indent="0" lvl="0" marL="0" rtl="0" algn="ctr">
                        <a:spcBef>
                          <a:spcPts val="0"/>
                        </a:spcBef>
                        <a:spcAft>
                          <a:spcPts val="0"/>
                        </a:spcAft>
                        <a:buNone/>
                      </a:pPr>
                      <a:r>
                        <a:rPr lang="en" sz="600"/>
                        <a:t>Learning</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4860"/>
                    </a:solidFil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lnL cap="flat" cmpd="sng" w="9525">
                      <a:solidFill>
                        <a:srgbClr val="000000"/>
                      </a:solidFill>
                      <a:prstDash val="solid"/>
                      <a:round/>
                      <a:headEnd len="sm" w="sm" type="none"/>
                      <a:tailEnd len="sm" w="sm" type="none"/>
                    </a:lnL>
                  </a:tcPr>
                </a:tc>
              </a:tr>
            </a:tbl>
          </a:graphicData>
        </a:graphic>
      </p:graphicFrame>
      <p:cxnSp>
        <p:nvCxnSpPr>
          <p:cNvPr id="445" name="Google Shape;445;p52"/>
          <p:cNvCxnSpPr/>
          <p:nvPr/>
        </p:nvCxnSpPr>
        <p:spPr>
          <a:xfrm>
            <a:off x="1861375" y="2140125"/>
            <a:ext cx="2158200" cy="0"/>
          </a:xfrm>
          <a:prstGeom prst="straightConnector1">
            <a:avLst/>
          </a:prstGeom>
          <a:noFill/>
          <a:ln cap="flat" cmpd="sng" w="9525">
            <a:solidFill>
              <a:schemeClr val="dk2"/>
            </a:solidFill>
            <a:prstDash val="dot"/>
            <a:round/>
            <a:headEnd len="med" w="med" type="none"/>
            <a:tailEnd len="med" w="med" type="none"/>
          </a:ln>
        </p:spPr>
      </p:cxnSp>
      <p:cxnSp>
        <p:nvCxnSpPr>
          <p:cNvPr id="446" name="Google Shape;446;p52"/>
          <p:cNvCxnSpPr/>
          <p:nvPr/>
        </p:nvCxnSpPr>
        <p:spPr>
          <a:xfrm flipH="1" rot="10800000">
            <a:off x="2926875" y="1378000"/>
            <a:ext cx="4800" cy="1600500"/>
          </a:xfrm>
          <a:prstGeom prst="straightConnector1">
            <a:avLst/>
          </a:prstGeom>
          <a:noFill/>
          <a:ln cap="flat" cmpd="sng" w="9525">
            <a:solidFill>
              <a:schemeClr val="dk2"/>
            </a:solidFill>
            <a:prstDash val="dot"/>
            <a:round/>
            <a:headEnd len="med" w="med" type="none"/>
            <a:tailEnd len="med" w="med" type="none"/>
          </a:ln>
        </p:spPr>
      </p:cxnSp>
      <p:sp>
        <p:nvSpPr>
          <p:cNvPr id="447" name="Google Shape;447;p52"/>
          <p:cNvSpPr/>
          <p:nvPr/>
        </p:nvSpPr>
        <p:spPr>
          <a:xfrm>
            <a:off x="1861375" y="1402725"/>
            <a:ext cx="1070400" cy="737400"/>
          </a:xfrm>
          <a:prstGeom prst="rect">
            <a:avLst/>
          </a:prstGeom>
          <a:solidFill>
            <a:srgbClr val="CEDBE8">
              <a:alpha val="1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accent3"/>
              </a:buClr>
              <a:buSzPts val="1100"/>
              <a:buFont typeface="Arial"/>
              <a:buNone/>
            </a:pPr>
            <a:r>
              <a:rPr lang="en"/>
              <a:t>Unlocking the Black Box: ALE Plots</a:t>
            </a:r>
            <a:endParaRPr/>
          </a:p>
        </p:txBody>
      </p:sp>
      <p:sp>
        <p:nvSpPr>
          <p:cNvPr id="453" name="Google Shape;453;p53"/>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454" name="Google Shape;454;p53"/>
          <p:cNvSpPr txBox="1"/>
          <p:nvPr/>
        </p:nvSpPr>
        <p:spPr>
          <a:xfrm>
            <a:off x="805070" y="-4144618"/>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455" name="Google Shape;455;p53"/>
          <p:cNvSpPr txBox="1"/>
          <p:nvPr/>
        </p:nvSpPr>
        <p:spPr>
          <a:xfrm>
            <a:off x="190175" y="643388"/>
            <a:ext cx="8089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accent5"/>
              </a:solidFill>
              <a:latin typeface="Arial Black"/>
              <a:ea typeface="Arial Black"/>
              <a:cs typeface="Arial Black"/>
              <a:sym typeface="Arial Black"/>
            </a:endParaRPr>
          </a:p>
          <a:p>
            <a:pPr indent="0" lvl="0" marL="0" rtl="0" algn="l">
              <a:spcBef>
                <a:spcPts val="0"/>
              </a:spcBef>
              <a:spcAft>
                <a:spcPts val="0"/>
              </a:spcAft>
              <a:buNone/>
            </a:pPr>
            <a:r>
              <a:rPr lang="en" sz="1100">
                <a:solidFill>
                  <a:schemeClr val="accent5"/>
                </a:solidFill>
                <a:latin typeface="Arial Black"/>
                <a:ea typeface="Arial Black"/>
                <a:cs typeface="Arial Black"/>
                <a:sym typeface="Arial Black"/>
              </a:rPr>
              <a:t>Besides knowing which features are important, we are interested in how these features influence predicted churn propensity. </a:t>
            </a:r>
            <a:endParaRPr sz="1200">
              <a:solidFill>
                <a:schemeClr val="accent5"/>
              </a:solidFill>
              <a:latin typeface="Arial Black"/>
              <a:ea typeface="Arial Black"/>
              <a:cs typeface="Arial Black"/>
              <a:sym typeface="Arial Black"/>
            </a:endParaRPr>
          </a:p>
        </p:txBody>
      </p:sp>
      <p:pic>
        <p:nvPicPr>
          <p:cNvPr id="456" name="Google Shape;456;p53"/>
          <p:cNvPicPr preferRelativeResize="0"/>
          <p:nvPr/>
        </p:nvPicPr>
        <p:blipFill rotWithShape="1">
          <a:blip r:embed="rId3">
            <a:alphaModFix/>
          </a:blip>
          <a:srcRect b="0" l="0" r="0" t="5864"/>
          <a:stretch/>
        </p:blipFill>
        <p:spPr>
          <a:xfrm>
            <a:off x="547525" y="1970025"/>
            <a:ext cx="5133902" cy="2509576"/>
          </a:xfrm>
          <a:prstGeom prst="rect">
            <a:avLst/>
          </a:prstGeom>
          <a:noFill/>
          <a:ln>
            <a:noFill/>
          </a:ln>
        </p:spPr>
      </p:pic>
      <p:grpSp>
        <p:nvGrpSpPr>
          <p:cNvPr id="457" name="Google Shape;457;p53"/>
          <p:cNvGrpSpPr/>
          <p:nvPr/>
        </p:nvGrpSpPr>
        <p:grpSpPr>
          <a:xfrm>
            <a:off x="163525" y="1557845"/>
            <a:ext cx="7239950" cy="2928130"/>
            <a:chOff x="1388650" y="1843095"/>
            <a:chExt cx="7239950" cy="2928130"/>
          </a:xfrm>
        </p:grpSpPr>
        <p:sp>
          <p:nvSpPr>
            <p:cNvPr id="458" name="Google Shape;458;p53"/>
            <p:cNvSpPr txBox="1"/>
            <p:nvPr/>
          </p:nvSpPr>
          <p:spPr>
            <a:xfrm>
              <a:off x="6820800" y="4263325"/>
              <a:ext cx="1807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Arial Black"/>
                  <a:ea typeface="Arial Black"/>
                  <a:cs typeface="Arial Black"/>
                  <a:sym typeface="Arial Black"/>
                </a:rPr>
                <a:t>Unit </a:t>
              </a:r>
              <a:r>
                <a:rPr lang="en" sz="700">
                  <a:solidFill>
                    <a:schemeClr val="dk1"/>
                  </a:solidFill>
                  <a:latin typeface="Arial Black"/>
                  <a:ea typeface="Arial Black"/>
                  <a:cs typeface="Arial Black"/>
                  <a:sym typeface="Arial Black"/>
                </a:rPr>
                <a:t>change of a predictor variable ( order level discount frequency)</a:t>
              </a:r>
              <a:endParaRPr sz="700">
                <a:solidFill>
                  <a:schemeClr val="dk1"/>
                </a:solidFill>
                <a:latin typeface="Arial Black"/>
                <a:ea typeface="Arial Black"/>
                <a:cs typeface="Arial Black"/>
                <a:sym typeface="Arial Black"/>
              </a:endParaRPr>
            </a:p>
          </p:txBody>
        </p:sp>
        <p:sp>
          <p:nvSpPr>
            <p:cNvPr id="459" name="Google Shape;459;p53"/>
            <p:cNvSpPr txBox="1"/>
            <p:nvPr/>
          </p:nvSpPr>
          <p:spPr>
            <a:xfrm>
              <a:off x="1388650" y="1843095"/>
              <a:ext cx="1283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Arial Black"/>
                  <a:ea typeface="Arial Black"/>
                  <a:cs typeface="Arial Black"/>
                  <a:sym typeface="Arial Black"/>
                </a:rPr>
                <a:t>Marginal</a:t>
              </a:r>
              <a:r>
                <a:rPr lang="en" sz="700">
                  <a:latin typeface="Arial Black"/>
                  <a:ea typeface="Arial Black"/>
                  <a:cs typeface="Arial Black"/>
                  <a:sym typeface="Arial Black"/>
                </a:rPr>
                <a:t> impact on target variable(churn propensity)</a:t>
              </a:r>
              <a:endParaRPr sz="700">
                <a:latin typeface="Arial Black"/>
                <a:ea typeface="Arial Black"/>
                <a:cs typeface="Arial Black"/>
                <a:sym typeface="Arial Black"/>
              </a:endParaRPr>
            </a:p>
          </p:txBody>
        </p:sp>
        <p:sp>
          <p:nvSpPr>
            <p:cNvPr id="460" name="Google Shape;460;p53"/>
            <p:cNvSpPr txBox="1"/>
            <p:nvPr/>
          </p:nvSpPr>
          <p:spPr>
            <a:xfrm>
              <a:off x="5466700" y="4039338"/>
              <a:ext cx="1807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900"/>
                <a:t>Hard Cooler</a:t>
              </a:r>
              <a:r>
                <a:rPr lang="en" sz="900"/>
                <a:t> Fans</a:t>
              </a:r>
              <a:endParaRPr sz="900"/>
            </a:p>
          </p:txBody>
        </p:sp>
      </p:grpSp>
      <p:cxnSp>
        <p:nvCxnSpPr>
          <p:cNvPr id="461" name="Google Shape;461;p53"/>
          <p:cNvCxnSpPr/>
          <p:nvPr/>
        </p:nvCxnSpPr>
        <p:spPr>
          <a:xfrm>
            <a:off x="1219875" y="3303525"/>
            <a:ext cx="4375800" cy="22500"/>
          </a:xfrm>
          <a:prstGeom prst="straightConnector1">
            <a:avLst/>
          </a:prstGeom>
          <a:noFill/>
          <a:ln cap="flat" cmpd="sng" w="9525">
            <a:solidFill>
              <a:schemeClr val="dk1"/>
            </a:solidFill>
            <a:prstDash val="lgDash"/>
            <a:round/>
            <a:headEnd len="med" w="med" type="none"/>
            <a:tailEnd len="med" w="med" type="none"/>
          </a:ln>
        </p:spPr>
      </p:cxnSp>
      <p:sp>
        <p:nvSpPr>
          <p:cNvPr id="462" name="Google Shape;462;p53"/>
          <p:cNvSpPr/>
          <p:nvPr/>
        </p:nvSpPr>
        <p:spPr>
          <a:xfrm>
            <a:off x="1393550" y="1998025"/>
            <a:ext cx="678000" cy="2163000"/>
          </a:xfrm>
          <a:prstGeom prst="rect">
            <a:avLst/>
          </a:prstGeom>
          <a:noFill/>
          <a:ln cap="flat" cmpd="sng" w="19050">
            <a:solidFill>
              <a:srgbClr val="6AA84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txBox="1"/>
          <p:nvPr/>
        </p:nvSpPr>
        <p:spPr>
          <a:xfrm>
            <a:off x="5595675" y="3156025"/>
            <a:ext cx="1434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900">
                <a:solidFill>
                  <a:schemeClr val="dk1"/>
                </a:solidFill>
                <a:latin typeface="Arial Black"/>
                <a:ea typeface="Arial Black"/>
                <a:cs typeface="Arial Black"/>
                <a:sym typeface="Arial Black"/>
              </a:rPr>
              <a:t>Baseline:</a:t>
            </a:r>
            <a:endParaRPr sz="900">
              <a:solidFill>
                <a:schemeClr val="dk1"/>
              </a:solidFill>
              <a:latin typeface="Arial Black"/>
              <a:ea typeface="Arial Black"/>
              <a:cs typeface="Arial Black"/>
              <a:sym typeface="Arial Black"/>
            </a:endParaRPr>
          </a:p>
          <a:p>
            <a:pPr indent="0" lvl="0" marL="0" marR="0" rtl="0" algn="l">
              <a:lnSpc>
                <a:spcPct val="100000"/>
              </a:lnSpc>
              <a:spcBef>
                <a:spcPts val="0"/>
              </a:spcBef>
              <a:spcAft>
                <a:spcPts val="0"/>
              </a:spcAft>
              <a:buNone/>
            </a:pPr>
            <a:r>
              <a:rPr lang="en" sz="900">
                <a:solidFill>
                  <a:schemeClr val="dk1"/>
                </a:solidFill>
              </a:rPr>
              <a:t>Model’s positive rate</a:t>
            </a:r>
            <a:endParaRPr sz="900">
              <a:solidFill>
                <a:schemeClr val="dk1"/>
              </a:solidFill>
            </a:endParaRPr>
          </a:p>
          <a:p>
            <a:pPr indent="0" lvl="0" marL="0" marR="0" rtl="0" algn="l">
              <a:lnSpc>
                <a:spcPct val="100000"/>
              </a:lnSpc>
              <a:spcBef>
                <a:spcPts val="0"/>
              </a:spcBef>
              <a:spcAft>
                <a:spcPts val="0"/>
              </a:spcAft>
              <a:buNone/>
            </a:pPr>
            <a:r>
              <a:t/>
            </a:r>
            <a:endParaRPr sz="900">
              <a:solidFill>
                <a:schemeClr val="dk1"/>
              </a:solidFill>
            </a:endParaRPr>
          </a:p>
        </p:txBody>
      </p:sp>
      <p:cxnSp>
        <p:nvCxnSpPr>
          <p:cNvPr id="464" name="Google Shape;464;p53"/>
          <p:cNvCxnSpPr/>
          <p:nvPr/>
        </p:nvCxnSpPr>
        <p:spPr>
          <a:xfrm>
            <a:off x="1508975" y="2422750"/>
            <a:ext cx="573600" cy="1395000"/>
          </a:xfrm>
          <a:prstGeom prst="straightConnector1">
            <a:avLst/>
          </a:prstGeom>
          <a:noFill/>
          <a:ln cap="flat" cmpd="sng" w="19050">
            <a:solidFill>
              <a:srgbClr val="FF0000"/>
            </a:solidFill>
            <a:prstDash val="solid"/>
            <a:round/>
            <a:headEnd len="med" w="med" type="none"/>
            <a:tailEnd len="med" w="med" type="triangle"/>
          </a:ln>
        </p:spPr>
      </p:cxnSp>
      <p:sp>
        <p:nvSpPr>
          <p:cNvPr id="465" name="Google Shape;465;p53"/>
          <p:cNvSpPr/>
          <p:nvPr/>
        </p:nvSpPr>
        <p:spPr>
          <a:xfrm>
            <a:off x="2071550" y="1998025"/>
            <a:ext cx="1331400" cy="21459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p:nvPr/>
        </p:nvSpPr>
        <p:spPr>
          <a:xfrm>
            <a:off x="3397175" y="1992250"/>
            <a:ext cx="482400" cy="2163000"/>
          </a:xfrm>
          <a:prstGeom prst="rect">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3879575" y="1992250"/>
            <a:ext cx="1506600" cy="2163000"/>
          </a:xfrm>
          <a:prstGeom prst="rect">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53"/>
          <p:cNvCxnSpPr/>
          <p:nvPr/>
        </p:nvCxnSpPr>
        <p:spPr>
          <a:xfrm flipH="1" rot="10800000">
            <a:off x="3610075" y="3175950"/>
            <a:ext cx="500700" cy="771900"/>
          </a:xfrm>
          <a:prstGeom prst="straightConnector1">
            <a:avLst/>
          </a:prstGeom>
          <a:noFill/>
          <a:ln cap="flat" cmpd="sng" w="19050">
            <a:solidFill>
              <a:srgbClr val="6AA84F"/>
            </a:solidFill>
            <a:prstDash val="solid"/>
            <a:round/>
            <a:headEnd len="med" w="med" type="none"/>
            <a:tailEnd len="med" w="med" type="triangle"/>
          </a:ln>
        </p:spPr>
      </p:cxnSp>
      <p:pic>
        <p:nvPicPr>
          <p:cNvPr id="469" name="Google Shape;469;p53"/>
          <p:cNvPicPr preferRelativeResize="0"/>
          <p:nvPr/>
        </p:nvPicPr>
        <p:blipFill>
          <a:blip r:embed="rId4">
            <a:alphaModFix/>
          </a:blip>
          <a:stretch>
            <a:fillRect/>
          </a:stretch>
        </p:blipFill>
        <p:spPr>
          <a:xfrm>
            <a:off x="1573903" y="1769423"/>
            <a:ext cx="225479" cy="228600"/>
          </a:xfrm>
          <a:prstGeom prst="rect">
            <a:avLst/>
          </a:prstGeom>
          <a:noFill/>
          <a:ln>
            <a:noFill/>
          </a:ln>
        </p:spPr>
      </p:pic>
      <p:pic>
        <p:nvPicPr>
          <p:cNvPr id="470" name="Google Shape;470;p53"/>
          <p:cNvPicPr preferRelativeResize="0"/>
          <p:nvPr/>
        </p:nvPicPr>
        <p:blipFill>
          <a:blip r:embed="rId5">
            <a:alphaModFix/>
          </a:blip>
          <a:stretch>
            <a:fillRect/>
          </a:stretch>
        </p:blipFill>
        <p:spPr>
          <a:xfrm>
            <a:off x="2594131" y="1769420"/>
            <a:ext cx="228600" cy="228600"/>
          </a:xfrm>
          <a:prstGeom prst="rect">
            <a:avLst/>
          </a:prstGeom>
          <a:noFill/>
          <a:ln>
            <a:noFill/>
          </a:ln>
        </p:spPr>
      </p:pic>
      <p:pic>
        <p:nvPicPr>
          <p:cNvPr id="471" name="Google Shape;471;p53"/>
          <p:cNvPicPr preferRelativeResize="0"/>
          <p:nvPr/>
        </p:nvPicPr>
        <p:blipFill>
          <a:blip r:embed="rId6">
            <a:alphaModFix/>
          </a:blip>
          <a:stretch>
            <a:fillRect/>
          </a:stretch>
        </p:blipFill>
        <p:spPr>
          <a:xfrm>
            <a:off x="3526950" y="1769420"/>
            <a:ext cx="228600" cy="228600"/>
          </a:xfrm>
          <a:prstGeom prst="rect">
            <a:avLst/>
          </a:prstGeom>
          <a:noFill/>
          <a:ln>
            <a:noFill/>
          </a:ln>
        </p:spPr>
      </p:pic>
      <p:pic>
        <p:nvPicPr>
          <p:cNvPr id="472" name="Google Shape;472;p53"/>
          <p:cNvPicPr preferRelativeResize="0"/>
          <p:nvPr/>
        </p:nvPicPr>
        <p:blipFill>
          <a:blip r:embed="rId7">
            <a:alphaModFix/>
          </a:blip>
          <a:stretch>
            <a:fillRect/>
          </a:stretch>
        </p:blipFill>
        <p:spPr>
          <a:xfrm>
            <a:off x="4490225" y="1769420"/>
            <a:ext cx="228600" cy="228600"/>
          </a:xfrm>
          <a:prstGeom prst="rect">
            <a:avLst/>
          </a:prstGeom>
          <a:noFill/>
          <a:ln>
            <a:noFill/>
          </a:ln>
        </p:spPr>
      </p:pic>
      <p:sp>
        <p:nvSpPr>
          <p:cNvPr id="473" name="Google Shape;473;p53"/>
          <p:cNvSpPr txBox="1"/>
          <p:nvPr/>
        </p:nvSpPr>
        <p:spPr>
          <a:xfrm>
            <a:off x="6776225" y="424075"/>
            <a:ext cx="238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ALE : </a:t>
            </a:r>
            <a:r>
              <a:rPr b="1" lang="en" sz="1100"/>
              <a:t>Accumulated local effect</a:t>
            </a:r>
            <a:endParaRPr b="1" sz="1100"/>
          </a:p>
        </p:txBody>
      </p:sp>
      <p:graphicFrame>
        <p:nvGraphicFramePr>
          <p:cNvPr id="474" name="Google Shape;474;p53"/>
          <p:cNvGraphicFramePr/>
          <p:nvPr/>
        </p:nvGraphicFramePr>
        <p:xfrm>
          <a:off x="2510375" y="470772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marR="0" rtl="0" algn="ctr">
                        <a:lnSpc>
                          <a:spcPct val="100000"/>
                        </a:lnSpc>
                        <a:spcBef>
                          <a:spcPts val="0"/>
                        </a:spcBef>
                        <a:spcAft>
                          <a:spcPts val="0"/>
                        </a:spcAft>
                        <a:buNone/>
                      </a:pPr>
                      <a:r>
                        <a:rPr lang="en" sz="600"/>
                        <a:t>Unsupervised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600"/>
                        <a:t>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Findings and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Actions</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546A"/>
                    </a:solidFill>
                  </a:tcPr>
                </a:tc>
              </a:tr>
            </a:tbl>
          </a:graphicData>
        </a:graphic>
      </p:graphicFrame>
      <p:grpSp>
        <p:nvGrpSpPr>
          <p:cNvPr id="475" name="Google Shape;475;p53"/>
          <p:cNvGrpSpPr/>
          <p:nvPr/>
        </p:nvGrpSpPr>
        <p:grpSpPr>
          <a:xfrm>
            <a:off x="5669575" y="1269625"/>
            <a:ext cx="3312300" cy="1847100"/>
            <a:chOff x="5976675" y="1340325"/>
            <a:chExt cx="3312300" cy="1847100"/>
          </a:xfrm>
        </p:grpSpPr>
        <p:sp>
          <p:nvSpPr>
            <p:cNvPr id="476" name="Google Shape;476;p53"/>
            <p:cNvSpPr txBox="1"/>
            <p:nvPr/>
          </p:nvSpPr>
          <p:spPr>
            <a:xfrm>
              <a:off x="5976675" y="1340325"/>
              <a:ext cx="3312300" cy="1847100"/>
            </a:xfrm>
            <a:prstGeom prst="rect">
              <a:avLst/>
            </a:prstGeom>
            <a:noFill/>
            <a:ln>
              <a:noFill/>
            </a:ln>
          </p:spPr>
          <p:txBody>
            <a:bodyPr anchorCtr="0" anchor="t" bIns="91425" lIns="91425" spcFirstLastPara="1" rIns="91425" wrap="square" tIns="91425">
              <a:spAutoFit/>
            </a:bodyPr>
            <a:lstStyle/>
            <a:p>
              <a:pPr indent="0" lvl="0" marL="274320" rtl="0" algn="l">
                <a:spcBef>
                  <a:spcPts val="0"/>
                </a:spcBef>
                <a:spcAft>
                  <a:spcPts val="0"/>
                </a:spcAft>
                <a:buNone/>
              </a:pPr>
              <a:r>
                <a:rPr lang="en" sz="900">
                  <a:solidFill>
                    <a:schemeClr val="dk1"/>
                  </a:solidFill>
                  <a:latin typeface="Arial Black"/>
                  <a:ea typeface="Arial Black"/>
                  <a:cs typeface="Arial Black"/>
                  <a:sym typeface="Arial Black"/>
                </a:rPr>
                <a:t>As discount frequency increases from 0 to 18%, marginal churn propensity </a:t>
              </a:r>
              <a:r>
                <a:rPr b="1" lang="en" sz="900">
                  <a:solidFill>
                    <a:schemeClr val="dk1"/>
                  </a:solidFill>
                  <a:latin typeface="Arial Black"/>
                  <a:ea typeface="Arial Black"/>
                  <a:cs typeface="Arial Black"/>
                  <a:sym typeface="Arial Black"/>
                </a:rPr>
                <a:t>decreases</a:t>
              </a:r>
              <a:r>
                <a:rPr lang="en" sz="900">
                  <a:solidFill>
                    <a:schemeClr val="dk1"/>
                  </a:solidFill>
                  <a:latin typeface="Arial Black"/>
                  <a:ea typeface="Arial Black"/>
                  <a:cs typeface="Arial Black"/>
                  <a:sym typeface="Arial Black"/>
                </a:rPr>
                <a:t> from 6% to -6%. </a:t>
              </a:r>
              <a:endParaRPr sz="900">
                <a:solidFill>
                  <a:schemeClr val="dk1"/>
                </a:solidFill>
                <a:latin typeface="Arial Black"/>
                <a:ea typeface="Arial Black"/>
                <a:cs typeface="Arial Black"/>
                <a:sym typeface="Arial Black"/>
              </a:endParaRPr>
            </a:p>
            <a:p>
              <a:pPr indent="0" lvl="0" marL="274320" rtl="0" algn="l">
                <a:spcBef>
                  <a:spcPts val="0"/>
                </a:spcBef>
                <a:spcAft>
                  <a:spcPts val="0"/>
                </a:spcAft>
                <a:buNone/>
              </a:pPr>
              <a:r>
                <a:t/>
              </a:r>
              <a:endParaRPr sz="900">
                <a:solidFill>
                  <a:schemeClr val="dk1"/>
                </a:solidFill>
                <a:latin typeface="Arial Black"/>
                <a:ea typeface="Arial Black"/>
                <a:cs typeface="Arial Black"/>
                <a:sym typeface="Arial Black"/>
              </a:endParaRPr>
            </a:p>
            <a:p>
              <a:pPr indent="0" lvl="0" marL="274320" rtl="0" algn="l">
                <a:spcBef>
                  <a:spcPts val="0"/>
                </a:spcBef>
                <a:spcAft>
                  <a:spcPts val="0"/>
                </a:spcAft>
                <a:buNone/>
              </a:pPr>
              <a:r>
                <a:rPr lang="en" sz="900">
                  <a:solidFill>
                    <a:schemeClr val="dk1"/>
                  </a:solidFill>
                  <a:latin typeface="Arial Black"/>
                  <a:ea typeface="Arial Black"/>
                  <a:cs typeface="Arial Black"/>
                  <a:sym typeface="Arial Black"/>
                </a:rPr>
                <a:t>From range 18-50%, marginal churn propensity </a:t>
              </a:r>
              <a:r>
                <a:rPr b="1" lang="en" sz="900">
                  <a:solidFill>
                    <a:schemeClr val="dk1"/>
                  </a:solidFill>
                  <a:latin typeface="Arial Black"/>
                  <a:ea typeface="Arial Black"/>
                  <a:cs typeface="Arial Black"/>
                  <a:sym typeface="Arial Black"/>
                </a:rPr>
                <a:t>remains</a:t>
              </a:r>
              <a:r>
                <a:rPr lang="en" sz="900">
                  <a:solidFill>
                    <a:schemeClr val="dk1"/>
                  </a:solidFill>
                  <a:latin typeface="Arial Black"/>
                  <a:ea typeface="Arial Black"/>
                  <a:cs typeface="Arial Black"/>
                  <a:sym typeface="Arial Black"/>
                </a:rPr>
                <a:t> at -6% per unit increase of discount frequency.</a:t>
              </a:r>
              <a:endParaRPr sz="900">
                <a:solidFill>
                  <a:schemeClr val="dk1"/>
                </a:solidFill>
                <a:latin typeface="Arial Black"/>
                <a:ea typeface="Arial Black"/>
                <a:cs typeface="Arial Black"/>
                <a:sym typeface="Arial Black"/>
              </a:endParaRPr>
            </a:p>
            <a:p>
              <a:pPr indent="0" lvl="0" marL="274320" rtl="0" algn="l">
                <a:spcBef>
                  <a:spcPts val="0"/>
                </a:spcBef>
                <a:spcAft>
                  <a:spcPts val="0"/>
                </a:spcAft>
                <a:buNone/>
              </a:pPr>
              <a:r>
                <a:t/>
              </a:r>
              <a:endParaRPr sz="900">
                <a:solidFill>
                  <a:schemeClr val="dk1"/>
                </a:solidFill>
                <a:latin typeface="Arial Black"/>
                <a:ea typeface="Arial Black"/>
                <a:cs typeface="Arial Black"/>
                <a:sym typeface="Arial Black"/>
              </a:endParaRPr>
            </a:p>
            <a:p>
              <a:pPr indent="0" lvl="0" marL="274320" rtl="0" algn="l">
                <a:spcBef>
                  <a:spcPts val="0"/>
                </a:spcBef>
                <a:spcAft>
                  <a:spcPts val="0"/>
                </a:spcAft>
                <a:buNone/>
              </a:pPr>
              <a:r>
                <a:rPr lang="en" sz="900">
                  <a:solidFill>
                    <a:schemeClr val="dk1"/>
                  </a:solidFill>
                  <a:latin typeface="Arial Black"/>
                  <a:ea typeface="Arial Black"/>
                  <a:cs typeface="Arial Black"/>
                  <a:sym typeface="Arial Black"/>
                </a:rPr>
                <a:t>Still having </a:t>
              </a:r>
              <a:r>
                <a:rPr b="1" lang="en" sz="900">
                  <a:solidFill>
                    <a:schemeClr val="dk1"/>
                  </a:solidFill>
                  <a:latin typeface="Arial Black"/>
                  <a:ea typeface="Arial Black"/>
                  <a:cs typeface="Arial Black"/>
                  <a:sym typeface="Arial Black"/>
                </a:rPr>
                <a:t>lower</a:t>
              </a:r>
              <a:r>
                <a:rPr b="1" lang="en" sz="900">
                  <a:solidFill>
                    <a:schemeClr val="dk1"/>
                  </a:solidFill>
                  <a:latin typeface="Arial Black"/>
                  <a:ea typeface="Arial Black"/>
                  <a:cs typeface="Arial Black"/>
                  <a:sym typeface="Arial Black"/>
                </a:rPr>
                <a:t> </a:t>
              </a:r>
              <a:r>
                <a:rPr lang="en" sz="900">
                  <a:solidFill>
                    <a:schemeClr val="dk1"/>
                  </a:solidFill>
                  <a:latin typeface="Arial Black"/>
                  <a:ea typeface="Arial Black"/>
                  <a:cs typeface="Arial Black"/>
                  <a:sym typeface="Arial Black"/>
                </a:rPr>
                <a:t>churn propensity but gradually slowing down.</a:t>
              </a:r>
              <a:endParaRPr sz="900">
                <a:solidFill>
                  <a:schemeClr val="dk1"/>
                </a:solidFill>
                <a:latin typeface="Arial Black"/>
                <a:ea typeface="Arial Black"/>
                <a:cs typeface="Arial Black"/>
                <a:sym typeface="Arial Black"/>
              </a:endParaRPr>
            </a:p>
            <a:p>
              <a:pPr indent="0" lvl="0" marL="274320" rtl="0" algn="l">
                <a:spcBef>
                  <a:spcPts val="0"/>
                </a:spcBef>
                <a:spcAft>
                  <a:spcPts val="0"/>
                </a:spcAft>
                <a:buNone/>
              </a:pPr>
              <a:r>
                <a:t/>
              </a:r>
              <a:endParaRPr sz="900">
                <a:solidFill>
                  <a:schemeClr val="dk1"/>
                </a:solidFill>
                <a:latin typeface="Arial Black"/>
                <a:ea typeface="Arial Black"/>
                <a:cs typeface="Arial Black"/>
                <a:sym typeface="Arial Black"/>
              </a:endParaRPr>
            </a:p>
            <a:p>
              <a:pPr indent="0" lvl="0" marL="274320" rtl="0" algn="l">
                <a:spcBef>
                  <a:spcPts val="0"/>
                </a:spcBef>
                <a:spcAft>
                  <a:spcPts val="0"/>
                </a:spcAft>
                <a:buNone/>
              </a:pPr>
              <a:r>
                <a:rPr lang="en" sz="900">
                  <a:solidFill>
                    <a:schemeClr val="dk1"/>
                  </a:solidFill>
                  <a:latin typeface="Arial Black"/>
                  <a:ea typeface="Arial Black"/>
                  <a:cs typeface="Arial Black"/>
                  <a:sym typeface="Arial Black"/>
                </a:rPr>
                <a:t>Churn propensity </a:t>
              </a:r>
              <a:r>
                <a:rPr b="1" lang="en" sz="900">
                  <a:solidFill>
                    <a:schemeClr val="dk1"/>
                  </a:solidFill>
                  <a:latin typeface="Arial Black"/>
                  <a:ea typeface="Arial Black"/>
                  <a:cs typeface="Arial Black"/>
                  <a:sym typeface="Arial Black"/>
                </a:rPr>
                <a:t>higher</a:t>
              </a:r>
              <a:r>
                <a:rPr lang="en" sz="900">
                  <a:solidFill>
                    <a:schemeClr val="dk1"/>
                  </a:solidFill>
                  <a:latin typeface="Arial Black"/>
                  <a:ea typeface="Arial Black"/>
                  <a:cs typeface="Arial Black"/>
                  <a:sym typeface="Arial Black"/>
                </a:rPr>
                <a:t> than the baseline. </a:t>
              </a:r>
              <a:endParaRPr sz="900">
                <a:solidFill>
                  <a:schemeClr val="dk1"/>
                </a:solidFill>
                <a:latin typeface="Arial Black"/>
                <a:ea typeface="Arial Black"/>
                <a:cs typeface="Arial Black"/>
                <a:sym typeface="Arial Black"/>
              </a:endParaRPr>
            </a:p>
          </p:txBody>
        </p:sp>
        <p:pic>
          <p:nvPicPr>
            <p:cNvPr id="477" name="Google Shape;477;p53"/>
            <p:cNvPicPr preferRelativeResize="0"/>
            <p:nvPr/>
          </p:nvPicPr>
          <p:blipFill>
            <a:blip r:embed="rId4">
              <a:alphaModFix/>
            </a:blip>
            <a:stretch>
              <a:fillRect/>
            </a:stretch>
          </p:blipFill>
          <p:spPr>
            <a:xfrm>
              <a:off x="6062428" y="1427248"/>
              <a:ext cx="225479" cy="228600"/>
            </a:xfrm>
            <a:prstGeom prst="rect">
              <a:avLst/>
            </a:prstGeom>
            <a:noFill/>
            <a:ln>
              <a:noFill/>
            </a:ln>
          </p:spPr>
        </p:pic>
        <p:pic>
          <p:nvPicPr>
            <p:cNvPr id="478" name="Google Shape;478;p53"/>
            <p:cNvPicPr preferRelativeResize="0"/>
            <p:nvPr/>
          </p:nvPicPr>
          <p:blipFill>
            <a:blip r:embed="rId5">
              <a:alphaModFix/>
            </a:blip>
            <a:stretch>
              <a:fillRect/>
            </a:stretch>
          </p:blipFill>
          <p:spPr>
            <a:xfrm>
              <a:off x="6060869" y="1976020"/>
              <a:ext cx="228600" cy="228600"/>
            </a:xfrm>
            <a:prstGeom prst="rect">
              <a:avLst/>
            </a:prstGeom>
            <a:noFill/>
            <a:ln>
              <a:noFill/>
            </a:ln>
          </p:spPr>
        </p:pic>
        <p:pic>
          <p:nvPicPr>
            <p:cNvPr id="479" name="Google Shape;479;p53"/>
            <p:cNvPicPr preferRelativeResize="0"/>
            <p:nvPr/>
          </p:nvPicPr>
          <p:blipFill>
            <a:blip r:embed="rId6">
              <a:alphaModFix/>
            </a:blip>
            <a:stretch>
              <a:fillRect/>
            </a:stretch>
          </p:blipFill>
          <p:spPr>
            <a:xfrm>
              <a:off x="6060863" y="2523908"/>
              <a:ext cx="228600" cy="228600"/>
            </a:xfrm>
            <a:prstGeom prst="rect">
              <a:avLst/>
            </a:prstGeom>
            <a:noFill/>
            <a:ln>
              <a:noFill/>
            </a:ln>
          </p:spPr>
        </p:pic>
        <p:pic>
          <p:nvPicPr>
            <p:cNvPr id="480" name="Google Shape;480;p53"/>
            <p:cNvPicPr preferRelativeResize="0"/>
            <p:nvPr/>
          </p:nvPicPr>
          <p:blipFill>
            <a:blip r:embed="rId7">
              <a:alphaModFix/>
            </a:blip>
            <a:stretch>
              <a:fillRect/>
            </a:stretch>
          </p:blipFill>
          <p:spPr>
            <a:xfrm>
              <a:off x="6060863" y="2883995"/>
              <a:ext cx="228600" cy="228600"/>
            </a:xfrm>
            <a:prstGeom prst="rect">
              <a:avLst/>
            </a:prstGeom>
            <a:noFill/>
            <a:ln>
              <a:noFill/>
            </a:ln>
          </p:spPr>
        </p:pic>
      </p:grpSp>
      <p:sp>
        <p:nvSpPr>
          <p:cNvPr id="481" name="Google Shape;481;p53"/>
          <p:cNvSpPr txBox="1"/>
          <p:nvPr/>
        </p:nvSpPr>
        <p:spPr>
          <a:xfrm>
            <a:off x="4936925" y="2958688"/>
            <a:ext cx="482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Arial Black"/>
                <a:ea typeface="Arial Black"/>
                <a:cs typeface="Arial Black"/>
                <a:sym typeface="Arial Black"/>
              </a:rPr>
              <a:t>64%</a:t>
            </a:r>
            <a:endParaRPr sz="900">
              <a:latin typeface="Arial Black"/>
              <a:ea typeface="Arial Black"/>
              <a:cs typeface="Arial Black"/>
              <a:sym typeface="Arial Black"/>
            </a:endParaRPr>
          </a:p>
        </p:txBody>
      </p:sp>
      <p:cxnSp>
        <p:nvCxnSpPr>
          <p:cNvPr id="482" name="Google Shape;482;p53"/>
          <p:cNvCxnSpPr/>
          <p:nvPr/>
        </p:nvCxnSpPr>
        <p:spPr>
          <a:xfrm>
            <a:off x="5119800" y="3218688"/>
            <a:ext cx="0" cy="135000"/>
          </a:xfrm>
          <a:prstGeom prst="straightConnector1">
            <a:avLst/>
          </a:prstGeom>
          <a:noFill/>
          <a:ln cap="flat" cmpd="sng" w="9525">
            <a:solidFill>
              <a:schemeClr val="dk1"/>
            </a:solidFill>
            <a:prstDash val="solid"/>
            <a:round/>
            <a:headEnd len="med" w="med" type="none"/>
            <a:tailEnd len="med" w="med" type="oval"/>
          </a:ln>
        </p:spPr>
      </p:cxnSp>
      <p:sp>
        <p:nvSpPr>
          <p:cNvPr id="483" name="Google Shape;483;p53"/>
          <p:cNvSpPr txBox="1"/>
          <p:nvPr/>
        </p:nvSpPr>
        <p:spPr>
          <a:xfrm>
            <a:off x="1219875" y="2202888"/>
            <a:ext cx="482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Arial Black"/>
                <a:ea typeface="Arial Black"/>
                <a:cs typeface="Arial Black"/>
                <a:sym typeface="Arial Black"/>
              </a:rPr>
              <a:t>70</a:t>
            </a:r>
            <a:r>
              <a:rPr lang="en" sz="900">
                <a:latin typeface="Arial Black"/>
                <a:ea typeface="Arial Black"/>
                <a:cs typeface="Arial Black"/>
                <a:sym typeface="Arial Black"/>
              </a:rPr>
              <a:t>%</a:t>
            </a:r>
            <a:endParaRPr sz="900">
              <a:latin typeface="Arial Black"/>
              <a:ea typeface="Arial Black"/>
              <a:cs typeface="Arial Black"/>
              <a:sym typeface="Arial Black"/>
            </a:endParaRPr>
          </a:p>
        </p:txBody>
      </p:sp>
      <p:sp>
        <p:nvSpPr>
          <p:cNvPr id="484" name="Google Shape;484;p53"/>
          <p:cNvSpPr txBox="1"/>
          <p:nvPr/>
        </p:nvSpPr>
        <p:spPr>
          <a:xfrm>
            <a:off x="2006375" y="3832513"/>
            <a:ext cx="482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Arial Black"/>
                <a:ea typeface="Arial Black"/>
                <a:cs typeface="Arial Black"/>
                <a:sym typeface="Arial Black"/>
              </a:rPr>
              <a:t>58</a:t>
            </a:r>
            <a:r>
              <a:rPr lang="en" sz="900">
                <a:latin typeface="Arial Black"/>
                <a:ea typeface="Arial Black"/>
                <a:cs typeface="Arial Black"/>
                <a:sym typeface="Arial Black"/>
              </a:rPr>
              <a:t>%</a:t>
            </a:r>
            <a:endParaRPr sz="900">
              <a:latin typeface="Arial Black"/>
              <a:ea typeface="Arial Black"/>
              <a:cs typeface="Arial Black"/>
              <a:sym typeface="Arial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4"/>
          <p:cNvPicPr preferRelativeResize="0"/>
          <p:nvPr/>
        </p:nvPicPr>
        <p:blipFill>
          <a:blip r:embed="rId3">
            <a:alphaModFix/>
          </a:blip>
          <a:stretch>
            <a:fillRect/>
          </a:stretch>
        </p:blipFill>
        <p:spPr>
          <a:xfrm>
            <a:off x="431967" y="2460518"/>
            <a:ext cx="3608489" cy="1788108"/>
          </a:xfrm>
          <a:prstGeom prst="rect">
            <a:avLst/>
          </a:prstGeom>
          <a:noFill/>
          <a:ln>
            <a:noFill/>
          </a:ln>
        </p:spPr>
      </p:pic>
      <p:sp>
        <p:nvSpPr>
          <p:cNvPr id="490" name="Google Shape;490;p54"/>
          <p:cNvSpPr txBox="1"/>
          <p:nvPr>
            <p:ph idx="4294967295" type="subTitle"/>
          </p:nvPr>
        </p:nvSpPr>
        <p:spPr>
          <a:xfrm>
            <a:off x="141224" y="148825"/>
            <a:ext cx="8790000" cy="425400"/>
          </a:xfrm>
          <a:prstGeom prst="rect">
            <a:avLst/>
          </a:prstGeom>
          <a:noFill/>
          <a:ln>
            <a:noFill/>
          </a:ln>
        </p:spPr>
        <p:txBody>
          <a:bodyPr anchorCtr="0" anchor="b" bIns="0" lIns="68575" spcFirstLastPara="1" rIns="68575" wrap="square" tIns="0">
            <a:noAutofit/>
          </a:bodyPr>
          <a:lstStyle/>
          <a:p>
            <a:pPr indent="0" lvl="0" marL="0" rtl="0" algn="l">
              <a:lnSpc>
                <a:spcPct val="90000"/>
              </a:lnSpc>
              <a:spcBef>
                <a:spcPts val="0"/>
              </a:spcBef>
              <a:spcAft>
                <a:spcPts val="0"/>
              </a:spcAft>
              <a:buClr>
                <a:srgbClr val="7F7F7F"/>
              </a:buClr>
              <a:buSzPts val="1400"/>
              <a:buNone/>
            </a:pPr>
            <a:r>
              <a:rPr b="0" lang="en" sz="1300">
                <a:solidFill>
                  <a:schemeClr val="accent5"/>
                </a:solidFill>
                <a:latin typeface="Arial Black"/>
                <a:ea typeface="Arial Black"/>
                <a:cs typeface="Arial Black"/>
                <a:sym typeface="Arial Black"/>
              </a:rPr>
              <a:t>Customization has an increasing impact on churn propensity for three customer segments: Drinkware Fans, Accessory Fans, and High-spending Customers:</a:t>
            </a:r>
            <a:endParaRPr b="0" sz="1300">
              <a:solidFill>
                <a:schemeClr val="accent5"/>
              </a:solidFill>
              <a:latin typeface="Arial Black"/>
              <a:ea typeface="Arial Black"/>
              <a:cs typeface="Arial Black"/>
              <a:sym typeface="Arial Black"/>
            </a:endParaRPr>
          </a:p>
        </p:txBody>
      </p:sp>
      <p:sp>
        <p:nvSpPr>
          <p:cNvPr id="491" name="Google Shape;491;p54"/>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492" name="Google Shape;492;p54"/>
          <p:cNvSpPr txBox="1"/>
          <p:nvPr/>
        </p:nvSpPr>
        <p:spPr>
          <a:xfrm>
            <a:off x="805070" y="-4144618"/>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493" name="Google Shape;493;p54"/>
          <p:cNvSpPr txBox="1"/>
          <p:nvPr/>
        </p:nvSpPr>
        <p:spPr>
          <a:xfrm>
            <a:off x="7732880" y="1880738"/>
            <a:ext cx="813000" cy="44250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494" name="Google Shape;494;p54"/>
          <p:cNvSpPr txBox="1"/>
          <p:nvPr/>
        </p:nvSpPr>
        <p:spPr>
          <a:xfrm>
            <a:off x="1218388" y="3040104"/>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pic>
        <p:nvPicPr>
          <p:cNvPr descr="Graphical user interface, text, application&#10;&#10;Description automatically generated" id="495" name="Google Shape;495;p54"/>
          <p:cNvPicPr preferRelativeResize="0"/>
          <p:nvPr/>
        </p:nvPicPr>
        <p:blipFill rotWithShape="1">
          <a:blip r:embed="rId4">
            <a:alphaModFix/>
          </a:blip>
          <a:srcRect b="0" l="0" r="0" t="576"/>
          <a:stretch/>
        </p:blipFill>
        <p:spPr>
          <a:xfrm>
            <a:off x="2418122" y="724300"/>
            <a:ext cx="3539601" cy="1788109"/>
          </a:xfrm>
          <a:prstGeom prst="rect">
            <a:avLst/>
          </a:prstGeom>
          <a:noFill/>
          <a:ln>
            <a:noFill/>
          </a:ln>
        </p:spPr>
      </p:pic>
      <p:pic>
        <p:nvPicPr>
          <p:cNvPr id="496" name="Google Shape;496;p54"/>
          <p:cNvPicPr preferRelativeResize="0"/>
          <p:nvPr/>
        </p:nvPicPr>
        <p:blipFill>
          <a:blip r:embed="rId5">
            <a:alphaModFix/>
          </a:blip>
          <a:stretch>
            <a:fillRect/>
          </a:stretch>
        </p:blipFill>
        <p:spPr>
          <a:xfrm>
            <a:off x="4932814" y="2460518"/>
            <a:ext cx="3202927" cy="1788109"/>
          </a:xfrm>
          <a:prstGeom prst="rect">
            <a:avLst/>
          </a:prstGeom>
          <a:noFill/>
          <a:ln>
            <a:noFill/>
          </a:ln>
        </p:spPr>
      </p:pic>
      <p:sp>
        <p:nvSpPr>
          <p:cNvPr id="497" name="Google Shape;497;p54"/>
          <p:cNvSpPr txBox="1"/>
          <p:nvPr/>
        </p:nvSpPr>
        <p:spPr>
          <a:xfrm>
            <a:off x="4182177" y="1826827"/>
            <a:ext cx="15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Drinkware</a:t>
            </a:r>
            <a:r>
              <a:rPr lang="en" sz="1000"/>
              <a:t> Fans</a:t>
            </a:r>
            <a:endParaRPr sz="1000"/>
          </a:p>
        </p:txBody>
      </p:sp>
      <p:sp>
        <p:nvSpPr>
          <p:cNvPr id="498" name="Google Shape;498;p54"/>
          <p:cNvSpPr txBox="1"/>
          <p:nvPr/>
        </p:nvSpPr>
        <p:spPr>
          <a:xfrm>
            <a:off x="2279985" y="3681258"/>
            <a:ext cx="15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Accessory</a:t>
            </a:r>
            <a:r>
              <a:rPr lang="en" sz="1000"/>
              <a:t> Fans</a:t>
            </a:r>
            <a:endParaRPr sz="1000"/>
          </a:p>
        </p:txBody>
      </p:sp>
      <p:sp>
        <p:nvSpPr>
          <p:cNvPr id="499" name="Google Shape;499;p54"/>
          <p:cNvSpPr txBox="1"/>
          <p:nvPr/>
        </p:nvSpPr>
        <p:spPr>
          <a:xfrm>
            <a:off x="6607329" y="3681258"/>
            <a:ext cx="152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Big Spenders</a:t>
            </a:r>
            <a:endParaRPr sz="1000"/>
          </a:p>
        </p:txBody>
      </p:sp>
      <p:cxnSp>
        <p:nvCxnSpPr>
          <p:cNvPr id="500" name="Google Shape;500;p54"/>
          <p:cNvCxnSpPr/>
          <p:nvPr/>
        </p:nvCxnSpPr>
        <p:spPr>
          <a:xfrm>
            <a:off x="2798604" y="2098537"/>
            <a:ext cx="2778600" cy="0"/>
          </a:xfrm>
          <a:prstGeom prst="straightConnector1">
            <a:avLst/>
          </a:prstGeom>
          <a:noFill/>
          <a:ln cap="flat" cmpd="sng" w="9525">
            <a:solidFill>
              <a:schemeClr val="dk1"/>
            </a:solidFill>
            <a:prstDash val="lgDash"/>
            <a:round/>
            <a:headEnd len="med" w="med" type="none"/>
            <a:tailEnd len="med" w="med" type="none"/>
          </a:ln>
        </p:spPr>
      </p:cxnSp>
      <p:cxnSp>
        <p:nvCxnSpPr>
          <p:cNvPr id="501" name="Google Shape;501;p54"/>
          <p:cNvCxnSpPr/>
          <p:nvPr/>
        </p:nvCxnSpPr>
        <p:spPr>
          <a:xfrm>
            <a:off x="860180" y="3337928"/>
            <a:ext cx="2778600" cy="0"/>
          </a:xfrm>
          <a:prstGeom prst="straightConnector1">
            <a:avLst/>
          </a:prstGeom>
          <a:noFill/>
          <a:ln cap="flat" cmpd="sng" w="9525">
            <a:solidFill>
              <a:schemeClr val="dk1"/>
            </a:solidFill>
            <a:prstDash val="lgDash"/>
            <a:round/>
            <a:headEnd len="med" w="med" type="none"/>
            <a:tailEnd len="med" w="med" type="none"/>
          </a:ln>
        </p:spPr>
      </p:cxnSp>
      <p:cxnSp>
        <p:nvCxnSpPr>
          <p:cNvPr id="502" name="Google Shape;502;p54"/>
          <p:cNvCxnSpPr/>
          <p:nvPr/>
        </p:nvCxnSpPr>
        <p:spPr>
          <a:xfrm>
            <a:off x="5313149" y="3515472"/>
            <a:ext cx="2724900" cy="0"/>
          </a:xfrm>
          <a:prstGeom prst="straightConnector1">
            <a:avLst/>
          </a:prstGeom>
          <a:noFill/>
          <a:ln cap="flat" cmpd="sng" w="9525">
            <a:solidFill>
              <a:schemeClr val="dk1"/>
            </a:solidFill>
            <a:prstDash val="lgDash"/>
            <a:round/>
            <a:headEnd len="med" w="med" type="none"/>
            <a:tailEnd len="med" w="med" type="none"/>
          </a:ln>
        </p:spPr>
      </p:cxnSp>
      <p:sp>
        <p:nvSpPr>
          <p:cNvPr id="503" name="Google Shape;503;p54"/>
          <p:cNvSpPr txBox="1"/>
          <p:nvPr/>
        </p:nvSpPr>
        <p:spPr>
          <a:xfrm>
            <a:off x="141225" y="4363277"/>
            <a:ext cx="83736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lang="en" sz="1100">
                <a:solidFill>
                  <a:schemeClr val="accent1"/>
                </a:solidFill>
                <a:latin typeface="Arial Black"/>
                <a:ea typeface="Arial Black"/>
                <a:cs typeface="Arial Black"/>
                <a:sym typeface="Arial Black"/>
              </a:rPr>
              <a:t>Action: Give a Gift, Receive a Gift + Mixed-product Gift Baskets + Gift Subscriptions</a:t>
            </a:r>
            <a:endParaRPr sz="1100">
              <a:solidFill>
                <a:schemeClr val="accent1"/>
              </a:solidFill>
            </a:endParaRPr>
          </a:p>
        </p:txBody>
      </p:sp>
      <p:cxnSp>
        <p:nvCxnSpPr>
          <p:cNvPr id="504" name="Google Shape;504;p54"/>
          <p:cNvCxnSpPr/>
          <p:nvPr/>
        </p:nvCxnSpPr>
        <p:spPr>
          <a:xfrm flipH="1">
            <a:off x="1022985" y="2571750"/>
            <a:ext cx="3300" cy="1574100"/>
          </a:xfrm>
          <a:prstGeom prst="straightConnector1">
            <a:avLst/>
          </a:prstGeom>
          <a:noFill/>
          <a:ln cap="flat" cmpd="sng" w="19050">
            <a:solidFill>
              <a:srgbClr val="93C47D"/>
            </a:solidFill>
            <a:prstDash val="dot"/>
            <a:round/>
            <a:headEnd len="med" w="med" type="none"/>
            <a:tailEnd len="med" w="med" type="none"/>
          </a:ln>
        </p:spPr>
      </p:cxnSp>
      <p:sp>
        <p:nvSpPr>
          <p:cNvPr id="505" name="Google Shape;505;p54"/>
          <p:cNvSpPr/>
          <p:nvPr/>
        </p:nvSpPr>
        <p:spPr>
          <a:xfrm>
            <a:off x="982625" y="4123500"/>
            <a:ext cx="84000" cy="58200"/>
          </a:xfrm>
          <a:prstGeom prst="triangle">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4"/>
          <p:cNvSpPr/>
          <p:nvPr/>
        </p:nvSpPr>
        <p:spPr>
          <a:xfrm>
            <a:off x="717875" y="4181700"/>
            <a:ext cx="613500" cy="1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sz="500">
                <a:solidFill>
                  <a:schemeClr val="accent3"/>
                </a:solidFill>
              </a:rPr>
              <a:t>2 customized purchase</a:t>
            </a:r>
            <a:endParaRPr/>
          </a:p>
        </p:txBody>
      </p:sp>
      <p:graphicFrame>
        <p:nvGraphicFramePr>
          <p:cNvPr id="507" name="Google Shape;507;p54"/>
          <p:cNvGraphicFramePr/>
          <p:nvPr/>
        </p:nvGraphicFramePr>
        <p:xfrm>
          <a:off x="2510375" y="470772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marR="0" rtl="0" algn="ctr">
                        <a:lnSpc>
                          <a:spcPct val="100000"/>
                        </a:lnSpc>
                        <a:spcBef>
                          <a:spcPts val="0"/>
                        </a:spcBef>
                        <a:spcAft>
                          <a:spcPts val="0"/>
                        </a:spcAft>
                        <a:buNone/>
                      </a:pPr>
                      <a:r>
                        <a:rPr lang="en" sz="600"/>
                        <a:t>Unsupervised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600"/>
                        <a:t>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Findings and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Actions</a:t>
                      </a:r>
                      <a:endParaRPr sz="600">
                        <a:solidFill>
                          <a:srgbClr val="FFFFFF"/>
                        </a:solidFill>
                        <a:latin typeface="Arial Black"/>
                        <a:ea typeface="Arial Black"/>
                        <a:cs typeface="Arial Black"/>
                        <a:sym typeface="Arial Black"/>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546A"/>
                    </a:solidFill>
                  </a:tcPr>
                </a:tc>
              </a:tr>
            </a:tbl>
          </a:graphicData>
        </a:graphic>
      </p:graphicFrame>
      <p:sp>
        <p:nvSpPr>
          <p:cNvPr id="508" name="Google Shape;508;p54"/>
          <p:cNvSpPr txBox="1"/>
          <p:nvPr/>
        </p:nvSpPr>
        <p:spPr>
          <a:xfrm>
            <a:off x="3511775" y="4032150"/>
            <a:ext cx="982500" cy="3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100">
                <a:solidFill>
                  <a:schemeClr val="accent1"/>
                </a:solidFill>
                <a:latin typeface="Arial Black"/>
                <a:ea typeface="Arial Black"/>
                <a:cs typeface="Arial Black"/>
                <a:sym typeface="Arial Black"/>
              </a:rPr>
              <a:t>$955,000</a:t>
            </a:r>
            <a:endParaRPr/>
          </a:p>
        </p:txBody>
      </p:sp>
      <p:sp>
        <p:nvSpPr>
          <p:cNvPr id="509" name="Google Shape;509;p54"/>
          <p:cNvSpPr txBox="1"/>
          <p:nvPr/>
        </p:nvSpPr>
        <p:spPr>
          <a:xfrm>
            <a:off x="5736975" y="2111538"/>
            <a:ext cx="982500" cy="3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100">
                <a:solidFill>
                  <a:schemeClr val="accent1"/>
                </a:solidFill>
                <a:latin typeface="Arial Black"/>
                <a:ea typeface="Arial Black"/>
                <a:cs typeface="Arial Black"/>
                <a:sym typeface="Arial Black"/>
              </a:rPr>
              <a:t>$62,000</a:t>
            </a:r>
            <a:endParaRPr/>
          </a:p>
        </p:txBody>
      </p:sp>
      <p:sp>
        <p:nvSpPr>
          <p:cNvPr id="510" name="Google Shape;510;p54"/>
          <p:cNvSpPr txBox="1"/>
          <p:nvPr/>
        </p:nvSpPr>
        <p:spPr>
          <a:xfrm>
            <a:off x="7836525" y="4019950"/>
            <a:ext cx="982500" cy="33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100">
                <a:solidFill>
                  <a:schemeClr val="accent1"/>
                </a:solidFill>
                <a:latin typeface="Arial Black"/>
                <a:ea typeface="Arial Black"/>
                <a:cs typeface="Arial Black"/>
                <a:sym typeface="Arial Black"/>
              </a:rPr>
              <a:t>$728,000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5"/>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16" name="Google Shape;516;p55"/>
          <p:cNvSpPr txBox="1"/>
          <p:nvPr/>
        </p:nvSpPr>
        <p:spPr>
          <a:xfrm>
            <a:off x="805070" y="-4144618"/>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17" name="Google Shape;517;p55"/>
          <p:cNvSpPr txBox="1"/>
          <p:nvPr/>
        </p:nvSpPr>
        <p:spPr>
          <a:xfrm>
            <a:off x="7885463" y="1460775"/>
            <a:ext cx="828600" cy="45720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18" name="Google Shape;518;p55"/>
          <p:cNvSpPr txBox="1"/>
          <p:nvPr/>
        </p:nvSpPr>
        <p:spPr>
          <a:xfrm>
            <a:off x="1246538" y="278475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pic>
        <p:nvPicPr>
          <p:cNvPr id="519" name="Google Shape;519;p55"/>
          <p:cNvPicPr preferRelativeResize="0"/>
          <p:nvPr/>
        </p:nvPicPr>
        <p:blipFill>
          <a:blip r:embed="rId3">
            <a:alphaModFix/>
          </a:blip>
          <a:stretch>
            <a:fillRect/>
          </a:stretch>
        </p:blipFill>
        <p:spPr>
          <a:xfrm>
            <a:off x="-1237" y="961562"/>
            <a:ext cx="4492327" cy="2285874"/>
          </a:xfrm>
          <a:prstGeom prst="rect">
            <a:avLst/>
          </a:prstGeom>
          <a:noFill/>
          <a:ln>
            <a:noFill/>
          </a:ln>
        </p:spPr>
      </p:pic>
      <p:pic>
        <p:nvPicPr>
          <p:cNvPr id="520" name="Google Shape;520;p55"/>
          <p:cNvPicPr preferRelativeResize="0"/>
          <p:nvPr/>
        </p:nvPicPr>
        <p:blipFill rotWithShape="1">
          <a:blip r:embed="rId4">
            <a:alphaModFix/>
          </a:blip>
          <a:srcRect b="0" l="0" r="0" t="606"/>
          <a:stretch/>
        </p:blipFill>
        <p:spPr>
          <a:xfrm>
            <a:off x="4570763" y="944837"/>
            <a:ext cx="4574475" cy="2319299"/>
          </a:xfrm>
          <a:prstGeom prst="rect">
            <a:avLst/>
          </a:prstGeom>
          <a:noFill/>
          <a:ln>
            <a:noFill/>
          </a:ln>
        </p:spPr>
      </p:pic>
      <p:sp>
        <p:nvSpPr>
          <p:cNvPr id="521" name="Google Shape;521;p55"/>
          <p:cNvSpPr txBox="1"/>
          <p:nvPr/>
        </p:nvSpPr>
        <p:spPr>
          <a:xfrm>
            <a:off x="2625538" y="2214900"/>
            <a:ext cx="15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Accessory </a:t>
            </a:r>
            <a:r>
              <a:rPr lang="en" sz="1000"/>
              <a:t>Fans</a:t>
            </a:r>
            <a:endParaRPr sz="1000"/>
          </a:p>
        </p:txBody>
      </p:sp>
      <p:sp>
        <p:nvSpPr>
          <p:cNvPr id="522" name="Google Shape;522;p55"/>
          <p:cNvSpPr txBox="1"/>
          <p:nvPr/>
        </p:nvSpPr>
        <p:spPr>
          <a:xfrm>
            <a:off x="7234938" y="2382125"/>
            <a:ext cx="15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Outdoor/Cargo </a:t>
            </a:r>
            <a:r>
              <a:rPr lang="en" sz="1000"/>
              <a:t>Fans</a:t>
            </a:r>
            <a:endParaRPr sz="1000"/>
          </a:p>
        </p:txBody>
      </p:sp>
      <p:sp>
        <p:nvSpPr>
          <p:cNvPr id="523" name="Google Shape;523;p55"/>
          <p:cNvSpPr txBox="1"/>
          <p:nvPr>
            <p:ph idx="4294967295" type="subTitle"/>
          </p:nvPr>
        </p:nvSpPr>
        <p:spPr>
          <a:xfrm>
            <a:off x="141224" y="148825"/>
            <a:ext cx="8790000" cy="425400"/>
          </a:xfrm>
          <a:prstGeom prst="rect">
            <a:avLst/>
          </a:prstGeom>
          <a:noFill/>
          <a:ln>
            <a:noFill/>
          </a:ln>
        </p:spPr>
        <p:txBody>
          <a:bodyPr anchorCtr="0" anchor="b" bIns="0" lIns="68575" spcFirstLastPara="1" rIns="68575" wrap="square" tIns="0">
            <a:noAutofit/>
          </a:bodyPr>
          <a:lstStyle/>
          <a:p>
            <a:pPr indent="0" lvl="0" marL="0" rtl="0" algn="l">
              <a:lnSpc>
                <a:spcPct val="90000"/>
              </a:lnSpc>
              <a:spcBef>
                <a:spcPts val="0"/>
              </a:spcBef>
              <a:spcAft>
                <a:spcPts val="0"/>
              </a:spcAft>
              <a:buClr>
                <a:srgbClr val="7F7F7F"/>
              </a:buClr>
              <a:buSzPts val="1400"/>
              <a:buNone/>
            </a:pPr>
            <a:r>
              <a:rPr b="0" lang="en" sz="1300">
                <a:solidFill>
                  <a:schemeClr val="accent5"/>
                </a:solidFill>
                <a:latin typeface="Arial Black"/>
                <a:ea typeface="Arial Black"/>
                <a:cs typeface="Arial Black"/>
                <a:sym typeface="Arial Black"/>
              </a:rPr>
              <a:t>Having an interest in more than two product types has an increasing impact on churn propensity for Accessory Fans but a decreasing impact for Outdoors/Cargo Fans</a:t>
            </a:r>
            <a:r>
              <a:rPr b="0" lang="en" sz="1300">
                <a:solidFill>
                  <a:schemeClr val="accent5"/>
                </a:solidFill>
                <a:latin typeface="Arial Black"/>
                <a:ea typeface="Arial Black"/>
                <a:cs typeface="Arial Black"/>
                <a:sym typeface="Arial Black"/>
              </a:rPr>
              <a:t>:</a:t>
            </a:r>
            <a:endParaRPr b="0" sz="1300">
              <a:solidFill>
                <a:schemeClr val="accent5"/>
              </a:solidFill>
              <a:latin typeface="Arial Black"/>
              <a:ea typeface="Arial Black"/>
              <a:cs typeface="Arial Black"/>
              <a:sym typeface="Arial Black"/>
            </a:endParaRPr>
          </a:p>
        </p:txBody>
      </p:sp>
      <p:cxnSp>
        <p:nvCxnSpPr>
          <p:cNvPr id="524" name="Google Shape;524;p55"/>
          <p:cNvCxnSpPr/>
          <p:nvPr/>
        </p:nvCxnSpPr>
        <p:spPr>
          <a:xfrm>
            <a:off x="581788" y="2480925"/>
            <a:ext cx="3449400" cy="0"/>
          </a:xfrm>
          <a:prstGeom prst="straightConnector1">
            <a:avLst/>
          </a:prstGeom>
          <a:noFill/>
          <a:ln cap="flat" cmpd="sng" w="9525">
            <a:solidFill>
              <a:schemeClr val="dk1"/>
            </a:solidFill>
            <a:prstDash val="lgDash"/>
            <a:round/>
            <a:headEnd len="med" w="med" type="none"/>
            <a:tailEnd len="med" w="med" type="none"/>
          </a:ln>
        </p:spPr>
      </p:cxnSp>
      <p:cxnSp>
        <p:nvCxnSpPr>
          <p:cNvPr id="525" name="Google Shape;525;p55"/>
          <p:cNvCxnSpPr/>
          <p:nvPr/>
        </p:nvCxnSpPr>
        <p:spPr>
          <a:xfrm>
            <a:off x="5075063" y="2663675"/>
            <a:ext cx="3653100" cy="6900"/>
          </a:xfrm>
          <a:prstGeom prst="straightConnector1">
            <a:avLst/>
          </a:prstGeom>
          <a:noFill/>
          <a:ln cap="flat" cmpd="sng" w="9525">
            <a:solidFill>
              <a:schemeClr val="dk1"/>
            </a:solidFill>
            <a:prstDash val="lgDash"/>
            <a:round/>
            <a:headEnd len="med" w="med" type="none"/>
            <a:tailEnd len="med" w="med" type="none"/>
          </a:ln>
        </p:spPr>
      </p:cxnSp>
      <p:sp>
        <p:nvSpPr>
          <p:cNvPr id="526" name="Google Shape;526;p55"/>
          <p:cNvSpPr txBox="1"/>
          <p:nvPr/>
        </p:nvSpPr>
        <p:spPr>
          <a:xfrm>
            <a:off x="141738" y="3578850"/>
            <a:ext cx="8860500" cy="113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lang="en" sz="1100">
                <a:solidFill>
                  <a:schemeClr val="accent1"/>
                </a:solidFill>
                <a:latin typeface="Arial Black"/>
                <a:ea typeface="Arial Black"/>
                <a:cs typeface="Arial Black"/>
                <a:sym typeface="Arial Black"/>
              </a:rPr>
              <a:t>Action: Losing accessory customers to other channels?  Push new categories(freebies?) + create YETI.com exclusive items 	$278,000</a:t>
            </a:r>
            <a:endParaRPr sz="1100">
              <a:solidFill>
                <a:schemeClr val="accent1"/>
              </a:solidFill>
              <a:latin typeface="Arial Black"/>
              <a:ea typeface="Arial Black"/>
              <a:cs typeface="Arial Black"/>
              <a:sym typeface="Arial Black"/>
            </a:endParaRPr>
          </a:p>
          <a:p>
            <a:pPr indent="0" lvl="0" marL="0" rtl="0" algn="l">
              <a:spcBef>
                <a:spcPts val="0"/>
              </a:spcBef>
              <a:spcAft>
                <a:spcPts val="0"/>
              </a:spcAft>
              <a:buClr>
                <a:schemeClr val="accent3"/>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527" name="Google Shape;527;p55"/>
          <p:cNvGraphicFramePr/>
          <p:nvPr/>
        </p:nvGraphicFramePr>
        <p:xfrm>
          <a:off x="2510375" y="470772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marR="0" rtl="0" algn="ctr">
                        <a:lnSpc>
                          <a:spcPct val="100000"/>
                        </a:lnSpc>
                        <a:spcBef>
                          <a:spcPts val="0"/>
                        </a:spcBef>
                        <a:spcAft>
                          <a:spcPts val="0"/>
                        </a:spcAft>
                        <a:buNone/>
                      </a:pPr>
                      <a:r>
                        <a:rPr lang="en" sz="600"/>
                        <a:t>Unsupervised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600"/>
                        <a:t>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Findings and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Actions</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546A"/>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6"/>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33" name="Google Shape;533;p56"/>
          <p:cNvSpPr txBox="1"/>
          <p:nvPr/>
        </p:nvSpPr>
        <p:spPr>
          <a:xfrm>
            <a:off x="805070" y="-4144618"/>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34" name="Google Shape;534;p56"/>
          <p:cNvSpPr txBox="1"/>
          <p:nvPr/>
        </p:nvSpPr>
        <p:spPr>
          <a:xfrm>
            <a:off x="7859725" y="1685600"/>
            <a:ext cx="828600" cy="45720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35" name="Google Shape;535;p56"/>
          <p:cNvSpPr txBox="1"/>
          <p:nvPr/>
        </p:nvSpPr>
        <p:spPr>
          <a:xfrm>
            <a:off x="1220800" y="3009575"/>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pic>
        <p:nvPicPr>
          <p:cNvPr id="536" name="Google Shape;536;p56"/>
          <p:cNvPicPr preferRelativeResize="0"/>
          <p:nvPr/>
        </p:nvPicPr>
        <p:blipFill rotWithShape="1">
          <a:blip r:embed="rId3">
            <a:alphaModFix/>
          </a:blip>
          <a:srcRect b="0" l="0" r="0" t="447"/>
          <a:stretch/>
        </p:blipFill>
        <p:spPr>
          <a:xfrm>
            <a:off x="1893200" y="859300"/>
            <a:ext cx="5358799" cy="2959700"/>
          </a:xfrm>
          <a:prstGeom prst="rect">
            <a:avLst/>
          </a:prstGeom>
          <a:noFill/>
          <a:ln>
            <a:noFill/>
          </a:ln>
        </p:spPr>
      </p:pic>
      <p:sp>
        <p:nvSpPr>
          <p:cNvPr id="537" name="Google Shape;537;p56"/>
          <p:cNvSpPr txBox="1"/>
          <p:nvPr/>
        </p:nvSpPr>
        <p:spPr>
          <a:xfrm>
            <a:off x="5553425" y="2670875"/>
            <a:ext cx="15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Hard Cooler Fans</a:t>
            </a:r>
            <a:endParaRPr sz="1000"/>
          </a:p>
        </p:txBody>
      </p:sp>
      <p:sp>
        <p:nvSpPr>
          <p:cNvPr id="538" name="Google Shape;538;p56"/>
          <p:cNvSpPr txBox="1"/>
          <p:nvPr>
            <p:ph idx="4294967295" type="subTitle"/>
          </p:nvPr>
        </p:nvSpPr>
        <p:spPr>
          <a:xfrm>
            <a:off x="141225" y="148825"/>
            <a:ext cx="9002700" cy="425400"/>
          </a:xfrm>
          <a:prstGeom prst="rect">
            <a:avLst/>
          </a:prstGeom>
          <a:noFill/>
          <a:ln>
            <a:noFill/>
          </a:ln>
        </p:spPr>
        <p:txBody>
          <a:bodyPr anchorCtr="0" anchor="b" bIns="0" lIns="68575" spcFirstLastPara="1" rIns="68575" wrap="square" tIns="0">
            <a:noAutofit/>
          </a:bodyPr>
          <a:lstStyle/>
          <a:p>
            <a:pPr indent="0" lvl="0" marL="0" rtl="0" algn="l">
              <a:lnSpc>
                <a:spcPct val="90000"/>
              </a:lnSpc>
              <a:spcBef>
                <a:spcPts val="0"/>
              </a:spcBef>
              <a:spcAft>
                <a:spcPts val="0"/>
              </a:spcAft>
              <a:buClr>
                <a:srgbClr val="7F7F7F"/>
              </a:buClr>
              <a:buSzPts val="1400"/>
              <a:buNone/>
            </a:pPr>
            <a:r>
              <a:rPr b="0" lang="en" sz="1300">
                <a:solidFill>
                  <a:schemeClr val="accent5"/>
                </a:solidFill>
                <a:latin typeface="Arial Black"/>
                <a:ea typeface="Arial Black"/>
                <a:cs typeface="Arial Black"/>
                <a:sym typeface="Arial Black"/>
              </a:rPr>
              <a:t>Hard cooler fans who are also interested in drinkware exhibit a lower propensity of churn. However, those who are purely dedicated to hard coolers tend to display higher levels of loyalty</a:t>
            </a:r>
            <a:r>
              <a:rPr b="0" lang="en" sz="1300">
                <a:solidFill>
                  <a:schemeClr val="accent5"/>
                </a:solidFill>
                <a:latin typeface="Arial Black"/>
                <a:ea typeface="Arial Black"/>
                <a:cs typeface="Arial Black"/>
                <a:sym typeface="Arial Black"/>
              </a:rPr>
              <a:t>:</a:t>
            </a:r>
            <a:endParaRPr b="0" sz="1300">
              <a:solidFill>
                <a:schemeClr val="accent5"/>
              </a:solidFill>
              <a:latin typeface="Arial Black"/>
              <a:ea typeface="Arial Black"/>
              <a:cs typeface="Arial Black"/>
              <a:sym typeface="Arial Black"/>
            </a:endParaRPr>
          </a:p>
        </p:txBody>
      </p:sp>
      <p:cxnSp>
        <p:nvCxnSpPr>
          <p:cNvPr id="539" name="Google Shape;539;p56"/>
          <p:cNvCxnSpPr/>
          <p:nvPr/>
        </p:nvCxnSpPr>
        <p:spPr>
          <a:xfrm>
            <a:off x="2507050" y="2944275"/>
            <a:ext cx="4519800" cy="0"/>
          </a:xfrm>
          <a:prstGeom prst="straightConnector1">
            <a:avLst/>
          </a:prstGeom>
          <a:noFill/>
          <a:ln cap="flat" cmpd="sng" w="9525">
            <a:solidFill>
              <a:schemeClr val="dk1"/>
            </a:solidFill>
            <a:prstDash val="lgDash"/>
            <a:round/>
            <a:headEnd len="med" w="med" type="none"/>
            <a:tailEnd len="med" w="med" type="none"/>
          </a:ln>
        </p:spPr>
      </p:cxnSp>
      <p:sp>
        <p:nvSpPr>
          <p:cNvPr id="540" name="Google Shape;540;p56"/>
          <p:cNvSpPr txBox="1"/>
          <p:nvPr/>
        </p:nvSpPr>
        <p:spPr>
          <a:xfrm>
            <a:off x="255225" y="3891500"/>
            <a:ext cx="85155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Arial Black"/>
                <a:ea typeface="Arial Black"/>
                <a:cs typeface="Arial Black"/>
                <a:sym typeface="Arial Black"/>
              </a:rPr>
              <a:t>Action: Keep hard cooler fans interested in more hard coolers + Targeted campaign on ‘not-so-pure’ hard cooler fans		$26,000</a:t>
            </a:r>
            <a:endParaRPr sz="1100">
              <a:solidFill>
                <a:schemeClr val="accent1"/>
              </a:solidFill>
              <a:latin typeface="Arial Black"/>
              <a:ea typeface="Arial Black"/>
              <a:cs typeface="Arial Black"/>
              <a:sym typeface="Arial Black"/>
            </a:endParaRPr>
          </a:p>
          <a:p>
            <a:pPr indent="0" lvl="0" marL="0" rtl="0" algn="l">
              <a:spcBef>
                <a:spcPts val="0"/>
              </a:spcBef>
              <a:spcAft>
                <a:spcPts val="0"/>
              </a:spcAft>
              <a:buClr>
                <a:schemeClr val="accent3"/>
              </a:buClr>
              <a:buSzPts val="1100"/>
              <a:buFont typeface="Arial"/>
              <a:buNone/>
            </a:pPr>
            <a:r>
              <a:t/>
            </a:r>
            <a:endParaRPr sz="1100">
              <a:solidFill>
                <a:schemeClr val="accent1"/>
              </a:solidFill>
              <a:latin typeface="Arial Black"/>
              <a:ea typeface="Arial Black"/>
              <a:cs typeface="Arial Black"/>
              <a:sym typeface="Arial Black"/>
            </a:endParaRPr>
          </a:p>
          <a:p>
            <a:pPr indent="0" lvl="0" marL="0" rtl="0" algn="l">
              <a:spcBef>
                <a:spcPts val="0"/>
              </a:spcBef>
              <a:spcAft>
                <a:spcPts val="0"/>
              </a:spcAft>
              <a:buNone/>
            </a:pPr>
            <a:r>
              <a:t/>
            </a:r>
            <a:endParaRPr sz="1100">
              <a:solidFill>
                <a:schemeClr val="accent1"/>
              </a:solidFill>
              <a:latin typeface="Arial Black"/>
              <a:ea typeface="Arial Black"/>
              <a:cs typeface="Arial Black"/>
              <a:sym typeface="Arial Black"/>
            </a:endParaRPr>
          </a:p>
          <a:p>
            <a:pPr indent="0" lvl="0" marL="0" rtl="0" algn="l">
              <a:spcBef>
                <a:spcPts val="0"/>
              </a:spcBef>
              <a:spcAft>
                <a:spcPts val="0"/>
              </a:spcAft>
              <a:buNone/>
            </a:pPr>
            <a:r>
              <a:t/>
            </a:r>
            <a:endParaRPr sz="1100">
              <a:solidFill>
                <a:schemeClr val="accent1"/>
              </a:solidFill>
              <a:latin typeface="Arial Black"/>
              <a:ea typeface="Arial Black"/>
              <a:cs typeface="Arial Black"/>
              <a:sym typeface="Arial Black"/>
            </a:endParaRPr>
          </a:p>
          <a:p>
            <a:pPr indent="0" lvl="0" marL="0" rtl="0" algn="l">
              <a:spcBef>
                <a:spcPts val="0"/>
              </a:spcBef>
              <a:spcAft>
                <a:spcPts val="0"/>
              </a:spcAft>
              <a:buNone/>
            </a:pPr>
            <a:r>
              <a:t/>
            </a:r>
            <a:endParaRPr sz="1100">
              <a:solidFill>
                <a:schemeClr val="accent1"/>
              </a:solidFill>
              <a:latin typeface="Arial Black"/>
              <a:ea typeface="Arial Black"/>
              <a:cs typeface="Arial Black"/>
              <a:sym typeface="Arial Black"/>
            </a:endParaRPr>
          </a:p>
          <a:p>
            <a:pPr indent="0" lvl="0" marL="0" rtl="0" algn="l">
              <a:spcBef>
                <a:spcPts val="0"/>
              </a:spcBef>
              <a:spcAft>
                <a:spcPts val="0"/>
              </a:spcAft>
              <a:buNone/>
            </a:pPr>
            <a:r>
              <a:t/>
            </a:r>
            <a:endParaRPr sz="1100">
              <a:solidFill>
                <a:schemeClr val="accent1"/>
              </a:solidFill>
              <a:latin typeface="Arial Black"/>
              <a:ea typeface="Arial Black"/>
              <a:cs typeface="Arial Black"/>
              <a:sym typeface="Arial Black"/>
            </a:endParaRPr>
          </a:p>
        </p:txBody>
      </p:sp>
      <p:graphicFrame>
        <p:nvGraphicFramePr>
          <p:cNvPr id="541" name="Google Shape;541;p56"/>
          <p:cNvGraphicFramePr/>
          <p:nvPr/>
        </p:nvGraphicFramePr>
        <p:xfrm>
          <a:off x="2510375" y="470772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marR="0" rtl="0" algn="ctr">
                        <a:lnSpc>
                          <a:spcPct val="100000"/>
                        </a:lnSpc>
                        <a:spcBef>
                          <a:spcPts val="0"/>
                        </a:spcBef>
                        <a:spcAft>
                          <a:spcPts val="0"/>
                        </a:spcAft>
                        <a:buNone/>
                      </a:pPr>
                      <a:r>
                        <a:rPr lang="en" sz="600"/>
                        <a:t>Unsupervised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600"/>
                        <a:t>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Findings and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Actions</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546A"/>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txBox="1"/>
          <p:nvPr/>
        </p:nvSpPr>
        <p:spPr>
          <a:xfrm>
            <a:off x="2037522" y="34787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47" name="Google Shape;547;p57"/>
          <p:cNvSpPr txBox="1"/>
          <p:nvPr/>
        </p:nvSpPr>
        <p:spPr>
          <a:xfrm>
            <a:off x="805070" y="-4144618"/>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48" name="Google Shape;548;p57"/>
          <p:cNvSpPr txBox="1"/>
          <p:nvPr/>
        </p:nvSpPr>
        <p:spPr>
          <a:xfrm>
            <a:off x="7873475" y="1721575"/>
            <a:ext cx="828600" cy="45720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sp>
        <p:nvSpPr>
          <p:cNvPr id="549" name="Google Shape;549;p57"/>
          <p:cNvSpPr txBox="1"/>
          <p:nvPr/>
        </p:nvSpPr>
        <p:spPr>
          <a:xfrm>
            <a:off x="1234550" y="3045550"/>
            <a:ext cx="0" cy="0"/>
          </a:xfrm>
          <a:prstGeom prst="rect">
            <a:avLst/>
          </a:prstGeom>
          <a:noFill/>
          <a:ln>
            <a:noFill/>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t/>
            </a:r>
            <a:endParaRPr b="0" i="0" sz="2700" u="none" cap="none" strike="noStrike">
              <a:solidFill>
                <a:srgbClr val="FF0000"/>
              </a:solidFill>
              <a:latin typeface="Calibri"/>
              <a:ea typeface="Calibri"/>
              <a:cs typeface="Calibri"/>
              <a:sym typeface="Calibri"/>
            </a:endParaRPr>
          </a:p>
        </p:txBody>
      </p:sp>
      <p:pic>
        <p:nvPicPr>
          <p:cNvPr id="550" name="Google Shape;550;p57"/>
          <p:cNvPicPr preferRelativeResize="0"/>
          <p:nvPr/>
        </p:nvPicPr>
        <p:blipFill rotWithShape="1">
          <a:blip r:embed="rId3">
            <a:alphaModFix/>
          </a:blip>
          <a:srcRect b="0" l="0" r="0" t="626"/>
          <a:stretch/>
        </p:blipFill>
        <p:spPr>
          <a:xfrm>
            <a:off x="176950" y="1148762"/>
            <a:ext cx="4212451" cy="2376124"/>
          </a:xfrm>
          <a:prstGeom prst="rect">
            <a:avLst/>
          </a:prstGeom>
          <a:noFill/>
          <a:ln>
            <a:noFill/>
          </a:ln>
        </p:spPr>
      </p:pic>
      <p:pic>
        <p:nvPicPr>
          <p:cNvPr id="551" name="Google Shape;551;p57"/>
          <p:cNvPicPr preferRelativeResize="0"/>
          <p:nvPr/>
        </p:nvPicPr>
        <p:blipFill rotWithShape="1">
          <a:blip r:embed="rId4">
            <a:alphaModFix/>
          </a:blip>
          <a:srcRect b="0" l="0" r="0" t="1156"/>
          <a:stretch/>
        </p:blipFill>
        <p:spPr>
          <a:xfrm>
            <a:off x="4671700" y="1144213"/>
            <a:ext cx="4212450" cy="2385190"/>
          </a:xfrm>
          <a:prstGeom prst="rect">
            <a:avLst/>
          </a:prstGeom>
          <a:noFill/>
          <a:ln>
            <a:noFill/>
          </a:ln>
        </p:spPr>
      </p:pic>
      <p:sp>
        <p:nvSpPr>
          <p:cNvPr id="552" name="Google Shape;552;p57"/>
          <p:cNvSpPr txBox="1"/>
          <p:nvPr/>
        </p:nvSpPr>
        <p:spPr>
          <a:xfrm>
            <a:off x="2930450" y="1456075"/>
            <a:ext cx="15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Hard Cooler Fans</a:t>
            </a:r>
            <a:endParaRPr sz="1000"/>
          </a:p>
        </p:txBody>
      </p:sp>
      <p:sp>
        <p:nvSpPr>
          <p:cNvPr id="553" name="Google Shape;553;p57"/>
          <p:cNvSpPr txBox="1"/>
          <p:nvPr/>
        </p:nvSpPr>
        <p:spPr>
          <a:xfrm>
            <a:off x="7409450" y="1456075"/>
            <a:ext cx="155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Soft</a:t>
            </a:r>
            <a:r>
              <a:rPr lang="en" sz="1000"/>
              <a:t> Cooler Fans</a:t>
            </a:r>
            <a:endParaRPr sz="1000"/>
          </a:p>
        </p:txBody>
      </p:sp>
      <p:sp>
        <p:nvSpPr>
          <p:cNvPr id="554" name="Google Shape;554;p57"/>
          <p:cNvSpPr txBox="1"/>
          <p:nvPr>
            <p:ph idx="4294967295" type="subTitle"/>
          </p:nvPr>
        </p:nvSpPr>
        <p:spPr>
          <a:xfrm>
            <a:off x="141225" y="148825"/>
            <a:ext cx="9002700" cy="425400"/>
          </a:xfrm>
          <a:prstGeom prst="rect">
            <a:avLst/>
          </a:prstGeom>
          <a:noFill/>
          <a:ln>
            <a:noFill/>
          </a:ln>
        </p:spPr>
        <p:txBody>
          <a:bodyPr anchorCtr="0" anchor="b" bIns="0" lIns="68575" spcFirstLastPara="1" rIns="68575" wrap="square" tIns="0">
            <a:noAutofit/>
          </a:bodyPr>
          <a:lstStyle/>
          <a:p>
            <a:pPr indent="0" lvl="0" marL="0" rtl="0" algn="l">
              <a:lnSpc>
                <a:spcPct val="90000"/>
              </a:lnSpc>
              <a:spcBef>
                <a:spcPts val="0"/>
              </a:spcBef>
              <a:spcAft>
                <a:spcPts val="0"/>
              </a:spcAft>
              <a:buClr>
                <a:srgbClr val="7F7F7F"/>
              </a:buClr>
              <a:buSzPts val="1400"/>
              <a:buNone/>
            </a:pPr>
            <a:r>
              <a:rPr b="0" lang="en" sz="1300">
                <a:solidFill>
                  <a:schemeClr val="accent5"/>
                </a:solidFill>
                <a:latin typeface="Arial Black"/>
                <a:ea typeface="Arial Black"/>
                <a:cs typeface="Arial Black"/>
                <a:sym typeface="Arial Black"/>
              </a:rPr>
              <a:t>Customer lifetime has a decreasing impact on churn at earlier stage for Hard Cooler Fans(40 months), compared to Soft Cooler Fans(50 months), who tend to show a similar effect to.</a:t>
            </a:r>
            <a:r>
              <a:rPr b="0" lang="en" sz="1300">
                <a:solidFill>
                  <a:schemeClr val="accent5"/>
                </a:solidFill>
                <a:latin typeface="Arial Black"/>
                <a:ea typeface="Arial Black"/>
                <a:cs typeface="Arial Black"/>
                <a:sym typeface="Arial Black"/>
              </a:rPr>
              <a:t>:</a:t>
            </a:r>
            <a:endParaRPr b="0" sz="1300">
              <a:solidFill>
                <a:schemeClr val="accent5"/>
              </a:solidFill>
              <a:latin typeface="Arial Black"/>
              <a:ea typeface="Arial Black"/>
              <a:cs typeface="Arial Black"/>
              <a:sym typeface="Arial Black"/>
            </a:endParaRPr>
          </a:p>
        </p:txBody>
      </p:sp>
      <p:cxnSp>
        <p:nvCxnSpPr>
          <p:cNvPr id="555" name="Google Shape;555;p57"/>
          <p:cNvCxnSpPr/>
          <p:nvPr/>
        </p:nvCxnSpPr>
        <p:spPr>
          <a:xfrm>
            <a:off x="2380150" y="1425563"/>
            <a:ext cx="6000" cy="1822500"/>
          </a:xfrm>
          <a:prstGeom prst="straightConnector1">
            <a:avLst/>
          </a:prstGeom>
          <a:noFill/>
          <a:ln cap="flat" cmpd="sng" w="28575">
            <a:solidFill>
              <a:srgbClr val="B6D7A8"/>
            </a:solidFill>
            <a:prstDash val="dot"/>
            <a:round/>
            <a:headEnd len="med" w="med" type="none"/>
            <a:tailEnd len="med" w="med" type="none"/>
          </a:ln>
        </p:spPr>
      </p:cxnSp>
      <p:cxnSp>
        <p:nvCxnSpPr>
          <p:cNvPr id="556" name="Google Shape;556;p57"/>
          <p:cNvCxnSpPr/>
          <p:nvPr/>
        </p:nvCxnSpPr>
        <p:spPr>
          <a:xfrm>
            <a:off x="6477825" y="1425563"/>
            <a:ext cx="6000" cy="1822500"/>
          </a:xfrm>
          <a:prstGeom prst="straightConnector1">
            <a:avLst/>
          </a:prstGeom>
          <a:noFill/>
          <a:ln cap="flat" cmpd="sng" w="28575">
            <a:solidFill>
              <a:srgbClr val="B6D7A8"/>
            </a:solidFill>
            <a:prstDash val="dot"/>
            <a:round/>
            <a:headEnd len="med" w="med" type="none"/>
            <a:tailEnd len="med" w="med" type="none"/>
          </a:ln>
        </p:spPr>
      </p:cxnSp>
      <p:cxnSp>
        <p:nvCxnSpPr>
          <p:cNvPr id="557" name="Google Shape;557;p57"/>
          <p:cNvCxnSpPr/>
          <p:nvPr/>
        </p:nvCxnSpPr>
        <p:spPr>
          <a:xfrm>
            <a:off x="1267050" y="1425563"/>
            <a:ext cx="6000" cy="1822500"/>
          </a:xfrm>
          <a:prstGeom prst="straightConnector1">
            <a:avLst/>
          </a:prstGeom>
          <a:noFill/>
          <a:ln cap="flat" cmpd="sng" w="28575">
            <a:solidFill>
              <a:srgbClr val="B6D7A8"/>
            </a:solidFill>
            <a:prstDash val="dot"/>
            <a:round/>
            <a:headEnd len="med" w="med" type="none"/>
            <a:tailEnd len="med" w="med" type="none"/>
          </a:ln>
        </p:spPr>
      </p:cxnSp>
      <p:cxnSp>
        <p:nvCxnSpPr>
          <p:cNvPr id="558" name="Google Shape;558;p57"/>
          <p:cNvCxnSpPr/>
          <p:nvPr/>
        </p:nvCxnSpPr>
        <p:spPr>
          <a:xfrm>
            <a:off x="5701100" y="1425563"/>
            <a:ext cx="6000" cy="1822500"/>
          </a:xfrm>
          <a:prstGeom prst="straightConnector1">
            <a:avLst/>
          </a:prstGeom>
          <a:noFill/>
          <a:ln cap="flat" cmpd="sng" w="28575">
            <a:solidFill>
              <a:srgbClr val="B6D7A8"/>
            </a:solidFill>
            <a:prstDash val="dot"/>
            <a:round/>
            <a:headEnd len="med" w="med" type="none"/>
            <a:tailEnd len="med" w="med" type="none"/>
          </a:ln>
        </p:spPr>
      </p:cxnSp>
      <p:cxnSp>
        <p:nvCxnSpPr>
          <p:cNvPr id="559" name="Google Shape;559;p57"/>
          <p:cNvCxnSpPr/>
          <p:nvPr/>
        </p:nvCxnSpPr>
        <p:spPr>
          <a:xfrm flipH="1" rot="10800000">
            <a:off x="643225" y="2099675"/>
            <a:ext cx="3681900" cy="900"/>
          </a:xfrm>
          <a:prstGeom prst="straightConnector1">
            <a:avLst/>
          </a:prstGeom>
          <a:noFill/>
          <a:ln cap="flat" cmpd="sng" w="9525">
            <a:solidFill>
              <a:schemeClr val="dk1"/>
            </a:solidFill>
            <a:prstDash val="lgDash"/>
            <a:round/>
            <a:headEnd len="med" w="med" type="none"/>
            <a:tailEnd len="med" w="med" type="none"/>
          </a:ln>
        </p:spPr>
      </p:cxnSp>
      <p:cxnSp>
        <p:nvCxnSpPr>
          <p:cNvPr id="560" name="Google Shape;560;p57"/>
          <p:cNvCxnSpPr/>
          <p:nvPr/>
        </p:nvCxnSpPr>
        <p:spPr>
          <a:xfrm flipH="1" rot="10800000">
            <a:off x="5095625" y="2130700"/>
            <a:ext cx="3681900" cy="900"/>
          </a:xfrm>
          <a:prstGeom prst="straightConnector1">
            <a:avLst/>
          </a:prstGeom>
          <a:noFill/>
          <a:ln cap="flat" cmpd="sng" w="9525">
            <a:solidFill>
              <a:schemeClr val="dk1"/>
            </a:solidFill>
            <a:prstDash val="lgDash"/>
            <a:round/>
            <a:headEnd len="med" w="med" type="none"/>
            <a:tailEnd len="med" w="med" type="none"/>
          </a:ln>
        </p:spPr>
      </p:cxnSp>
      <p:sp>
        <p:nvSpPr>
          <p:cNvPr id="561" name="Google Shape;561;p57"/>
          <p:cNvSpPr/>
          <p:nvPr/>
        </p:nvSpPr>
        <p:spPr>
          <a:xfrm>
            <a:off x="2334250" y="3273800"/>
            <a:ext cx="97800" cy="122400"/>
          </a:xfrm>
          <a:prstGeom prst="triangle">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7"/>
          <p:cNvSpPr/>
          <p:nvPr/>
        </p:nvSpPr>
        <p:spPr>
          <a:xfrm>
            <a:off x="6431925" y="3273800"/>
            <a:ext cx="97800" cy="122400"/>
          </a:xfrm>
          <a:prstGeom prst="triangle">
            <a:avLst>
              <a:gd fmla="val 50000" name="adj"/>
            </a:avLst>
          </a:prstGeom>
          <a:solidFill>
            <a:srgbClr val="93C47D">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7"/>
          <p:cNvSpPr txBox="1"/>
          <p:nvPr/>
        </p:nvSpPr>
        <p:spPr>
          <a:xfrm>
            <a:off x="176950" y="3852363"/>
            <a:ext cx="717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Arial Black"/>
                <a:ea typeface="Arial Black"/>
                <a:cs typeface="Arial Black"/>
                <a:sym typeface="Arial Black"/>
              </a:rPr>
              <a:t>Action: Targeted campaign for 40-50 month old hard cooler fans		$98,000</a:t>
            </a:r>
            <a:endParaRPr sz="1100">
              <a:solidFill>
                <a:schemeClr val="accent1"/>
              </a:solidFill>
              <a:latin typeface="Arial Black"/>
              <a:ea typeface="Arial Black"/>
              <a:cs typeface="Arial Black"/>
              <a:sym typeface="Arial Black"/>
            </a:endParaRPr>
          </a:p>
        </p:txBody>
      </p:sp>
      <p:graphicFrame>
        <p:nvGraphicFramePr>
          <p:cNvPr id="564" name="Google Shape;564;p57"/>
          <p:cNvGraphicFramePr/>
          <p:nvPr/>
        </p:nvGraphicFramePr>
        <p:xfrm>
          <a:off x="2510375" y="470772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100000">
                <a:tc>
                  <a:txBody>
                    <a:bodyPr/>
                    <a:lstStyle/>
                    <a:p>
                      <a:pPr indent="0" lvl="0" marL="0" rtl="0" algn="ctr">
                        <a:spcBef>
                          <a:spcPts val="0"/>
                        </a:spcBef>
                        <a:spcAft>
                          <a:spcPts val="0"/>
                        </a:spcAft>
                        <a:buNone/>
                      </a:pPr>
                      <a:r>
                        <a:rPr lang="en" sz="600"/>
                        <a:t>Executive</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marR="0" rtl="0" algn="ctr">
                        <a:lnSpc>
                          <a:spcPct val="100000"/>
                        </a:lnSpc>
                        <a:spcBef>
                          <a:spcPts val="0"/>
                        </a:spcBef>
                        <a:spcAft>
                          <a:spcPts val="0"/>
                        </a:spcAft>
                        <a:buNone/>
                      </a:pPr>
                      <a:r>
                        <a:rPr lang="en" sz="600"/>
                        <a:t>Unsupervised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600"/>
                        <a:t>Supervised</a:t>
                      </a:r>
                      <a:endParaRPr sz="600"/>
                    </a:p>
                    <a:p>
                      <a:pPr indent="0" lvl="0" marL="0" marR="0" rtl="0" algn="ctr">
                        <a:lnSpc>
                          <a:spcPct val="100000"/>
                        </a:lnSpc>
                        <a:spcBef>
                          <a:spcPts val="0"/>
                        </a:spcBef>
                        <a:spcAft>
                          <a:spcPts val="0"/>
                        </a:spcAft>
                        <a:buNone/>
                      </a:pPr>
                      <a:r>
                        <a:rPr lang="en" sz="600"/>
                        <a:t>Learning</a:t>
                      </a:r>
                      <a:endParaRPr sz="600"/>
                    </a:p>
                  </a:txBody>
                  <a:tcPr marT="91425" marB="91425" marR="91425" marL="91425" anchor="ctr">
                    <a:lnL cap="flat" cmpd="sng" w="9525">
                      <a:solidFill>
                        <a:srgbClr val="9E9E9E"/>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Findings and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Actions</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4546A"/>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8" name="Shape 568"/>
        <p:cNvGrpSpPr/>
        <p:nvPr/>
      </p:nvGrpSpPr>
      <p:grpSpPr>
        <a:xfrm>
          <a:off x="0" y="0"/>
          <a:ext cx="0" cy="0"/>
          <a:chOff x="0" y="0"/>
          <a:chExt cx="0" cy="0"/>
        </a:xfrm>
      </p:grpSpPr>
      <p:sp>
        <p:nvSpPr>
          <p:cNvPr id="569" name="Google Shape;569;p58"/>
          <p:cNvSpPr txBox="1"/>
          <p:nvPr>
            <p:ph type="ctrTitle"/>
          </p:nvPr>
        </p:nvSpPr>
        <p:spPr>
          <a:xfrm>
            <a:off x="190179" y="20944"/>
            <a:ext cx="87603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2"/>
              </a:buClr>
              <a:buSzPts val="2700"/>
              <a:buFont typeface="Arial Black"/>
              <a:buNone/>
            </a:pPr>
            <a:r>
              <a:rPr lang="en">
                <a:solidFill>
                  <a:schemeClr val="dk1"/>
                </a:solidFill>
              </a:rPr>
              <a:t>NEXT STEPS…</a:t>
            </a:r>
            <a:endParaRPr>
              <a:solidFill>
                <a:schemeClr val="dk1"/>
              </a:solidFill>
            </a:endParaRPr>
          </a:p>
        </p:txBody>
      </p:sp>
      <p:grpSp>
        <p:nvGrpSpPr>
          <p:cNvPr id="570" name="Google Shape;570;p58"/>
          <p:cNvGrpSpPr/>
          <p:nvPr/>
        </p:nvGrpSpPr>
        <p:grpSpPr>
          <a:xfrm>
            <a:off x="391375" y="737700"/>
            <a:ext cx="1295700" cy="766475"/>
            <a:chOff x="391375" y="737700"/>
            <a:chExt cx="1295700" cy="766475"/>
          </a:xfrm>
        </p:grpSpPr>
        <p:sp>
          <p:nvSpPr>
            <p:cNvPr id="571" name="Google Shape;571;p58"/>
            <p:cNvSpPr/>
            <p:nvPr/>
          </p:nvSpPr>
          <p:spPr>
            <a:xfrm>
              <a:off x="391375" y="914675"/>
              <a:ext cx="1295700" cy="589500"/>
            </a:xfrm>
            <a:prstGeom prst="rect">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rPr>
                <a:t>Improve Feature space</a:t>
              </a:r>
              <a:endParaRPr b="1" sz="1200">
                <a:solidFill>
                  <a:schemeClr val="lt2"/>
                </a:solidFill>
              </a:endParaRPr>
            </a:p>
          </p:txBody>
        </p:sp>
        <p:sp>
          <p:nvSpPr>
            <p:cNvPr id="572" name="Google Shape;572;p58"/>
            <p:cNvSpPr/>
            <p:nvPr/>
          </p:nvSpPr>
          <p:spPr>
            <a:xfrm>
              <a:off x="510349" y="782850"/>
              <a:ext cx="252000" cy="26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73" name="Google Shape;573;p58"/>
            <p:cNvSpPr txBox="1"/>
            <p:nvPr/>
          </p:nvSpPr>
          <p:spPr>
            <a:xfrm>
              <a:off x="510350" y="737700"/>
              <a:ext cx="1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a:t>
              </a:r>
              <a:endParaRPr sz="1100"/>
            </a:p>
          </p:txBody>
        </p:sp>
      </p:grpSp>
      <p:grpSp>
        <p:nvGrpSpPr>
          <p:cNvPr id="574" name="Google Shape;574;p58"/>
          <p:cNvGrpSpPr/>
          <p:nvPr/>
        </p:nvGrpSpPr>
        <p:grpSpPr>
          <a:xfrm>
            <a:off x="391375" y="2435050"/>
            <a:ext cx="1295700" cy="766475"/>
            <a:chOff x="391375" y="737700"/>
            <a:chExt cx="1295700" cy="766475"/>
          </a:xfrm>
        </p:grpSpPr>
        <p:sp>
          <p:nvSpPr>
            <p:cNvPr id="575" name="Google Shape;575;p58"/>
            <p:cNvSpPr/>
            <p:nvPr/>
          </p:nvSpPr>
          <p:spPr>
            <a:xfrm>
              <a:off x="391375" y="914675"/>
              <a:ext cx="1295700" cy="589500"/>
            </a:xfrm>
            <a:prstGeom prst="rect">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rPr>
                <a:t>F</a:t>
              </a:r>
              <a:r>
                <a:rPr b="1" lang="en" sz="1200">
                  <a:solidFill>
                    <a:schemeClr val="lt2"/>
                  </a:solidFill>
                </a:rPr>
                <a:t>eature effects</a:t>
              </a:r>
              <a:endParaRPr b="1" sz="1200">
                <a:solidFill>
                  <a:schemeClr val="lt2"/>
                </a:solidFill>
              </a:endParaRPr>
            </a:p>
          </p:txBody>
        </p:sp>
        <p:sp>
          <p:nvSpPr>
            <p:cNvPr id="576" name="Google Shape;576;p58"/>
            <p:cNvSpPr/>
            <p:nvPr/>
          </p:nvSpPr>
          <p:spPr>
            <a:xfrm>
              <a:off x="510349" y="782850"/>
              <a:ext cx="252000" cy="26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77" name="Google Shape;577;p58"/>
            <p:cNvSpPr txBox="1"/>
            <p:nvPr/>
          </p:nvSpPr>
          <p:spPr>
            <a:xfrm>
              <a:off x="510350" y="737700"/>
              <a:ext cx="1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3</a:t>
              </a:r>
              <a:endParaRPr sz="1100"/>
            </a:p>
          </p:txBody>
        </p:sp>
      </p:grpSp>
      <p:grpSp>
        <p:nvGrpSpPr>
          <p:cNvPr id="578" name="Google Shape;578;p58"/>
          <p:cNvGrpSpPr/>
          <p:nvPr/>
        </p:nvGrpSpPr>
        <p:grpSpPr>
          <a:xfrm>
            <a:off x="391375" y="3326683"/>
            <a:ext cx="1295700" cy="766475"/>
            <a:chOff x="391375" y="737700"/>
            <a:chExt cx="1295700" cy="766475"/>
          </a:xfrm>
        </p:grpSpPr>
        <p:sp>
          <p:nvSpPr>
            <p:cNvPr id="579" name="Google Shape;579;p58"/>
            <p:cNvSpPr/>
            <p:nvPr/>
          </p:nvSpPr>
          <p:spPr>
            <a:xfrm>
              <a:off x="391375" y="914675"/>
              <a:ext cx="1295700" cy="589500"/>
            </a:xfrm>
            <a:prstGeom prst="rect">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rPr>
                <a:t>Inter</a:t>
              </a:r>
              <a:r>
                <a:rPr b="1" lang="en" sz="1200">
                  <a:solidFill>
                    <a:schemeClr val="lt2"/>
                  </a:solidFill>
                </a:rPr>
                <a:t>pretability</a:t>
              </a:r>
              <a:endParaRPr b="1" sz="1200">
                <a:solidFill>
                  <a:schemeClr val="lt2"/>
                </a:solidFill>
              </a:endParaRPr>
            </a:p>
          </p:txBody>
        </p:sp>
        <p:sp>
          <p:nvSpPr>
            <p:cNvPr id="580" name="Google Shape;580;p58"/>
            <p:cNvSpPr/>
            <p:nvPr/>
          </p:nvSpPr>
          <p:spPr>
            <a:xfrm>
              <a:off x="510349" y="782850"/>
              <a:ext cx="252000" cy="26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81" name="Google Shape;581;p58"/>
            <p:cNvSpPr txBox="1"/>
            <p:nvPr/>
          </p:nvSpPr>
          <p:spPr>
            <a:xfrm>
              <a:off x="510350" y="737700"/>
              <a:ext cx="1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4</a:t>
              </a:r>
              <a:endParaRPr sz="1100"/>
            </a:p>
          </p:txBody>
        </p:sp>
      </p:grpSp>
      <p:grpSp>
        <p:nvGrpSpPr>
          <p:cNvPr id="582" name="Google Shape;582;p58"/>
          <p:cNvGrpSpPr/>
          <p:nvPr/>
        </p:nvGrpSpPr>
        <p:grpSpPr>
          <a:xfrm>
            <a:off x="391375" y="4132400"/>
            <a:ext cx="1295700" cy="766475"/>
            <a:chOff x="391375" y="737700"/>
            <a:chExt cx="1295700" cy="766475"/>
          </a:xfrm>
        </p:grpSpPr>
        <p:sp>
          <p:nvSpPr>
            <p:cNvPr id="583" name="Google Shape;583;p58"/>
            <p:cNvSpPr/>
            <p:nvPr/>
          </p:nvSpPr>
          <p:spPr>
            <a:xfrm>
              <a:off x="391375" y="914675"/>
              <a:ext cx="1295700" cy="589500"/>
            </a:xfrm>
            <a:prstGeom prst="rect">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rPr>
                <a:t>Repeat purchase probability</a:t>
              </a:r>
              <a:endParaRPr b="1" sz="1200">
                <a:solidFill>
                  <a:schemeClr val="lt2"/>
                </a:solidFill>
              </a:endParaRPr>
            </a:p>
          </p:txBody>
        </p:sp>
        <p:sp>
          <p:nvSpPr>
            <p:cNvPr id="584" name="Google Shape;584;p58"/>
            <p:cNvSpPr/>
            <p:nvPr/>
          </p:nvSpPr>
          <p:spPr>
            <a:xfrm>
              <a:off x="510349" y="782850"/>
              <a:ext cx="252000" cy="26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85" name="Google Shape;585;p58"/>
            <p:cNvSpPr txBox="1"/>
            <p:nvPr/>
          </p:nvSpPr>
          <p:spPr>
            <a:xfrm>
              <a:off x="510350" y="737700"/>
              <a:ext cx="1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5</a:t>
              </a:r>
              <a:endParaRPr sz="1100"/>
            </a:p>
          </p:txBody>
        </p:sp>
      </p:grpSp>
      <p:grpSp>
        <p:nvGrpSpPr>
          <p:cNvPr id="586" name="Google Shape;586;p58"/>
          <p:cNvGrpSpPr/>
          <p:nvPr/>
        </p:nvGrpSpPr>
        <p:grpSpPr>
          <a:xfrm>
            <a:off x="391375" y="1589992"/>
            <a:ext cx="1295700" cy="766475"/>
            <a:chOff x="391375" y="737700"/>
            <a:chExt cx="1295700" cy="766475"/>
          </a:xfrm>
        </p:grpSpPr>
        <p:sp>
          <p:nvSpPr>
            <p:cNvPr id="587" name="Google Shape;587;p58"/>
            <p:cNvSpPr/>
            <p:nvPr/>
          </p:nvSpPr>
          <p:spPr>
            <a:xfrm>
              <a:off x="391375" y="914675"/>
              <a:ext cx="1295700" cy="589500"/>
            </a:xfrm>
            <a:prstGeom prst="rect">
              <a:avLst/>
            </a:prstGeom>
            <a:solidFill>
              <a:schemeClr val="dk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2"/>
                  </a:solidFill>
                </a:rPr>
                <a:t>More Clustering Methods</a:t>
              </a:r>
              <a:endParaRPr b="1" sz="1200">
                <a:solidFill>
                  <a:schemeClr val="lt2"/>
                </a:solidFill>
              </a:endParaRPr>
            </a:p>
          </p:txBody>
        </p:sp>
        <p:sp>
          <p:nvSpPr>
            <p:cNvPr id="588" name="Google Shape;588;p58"/>
            <p:cNvSpPr/>
            <p:nvPr/>
          </p:nvSpPr>
          <p:spPr>
            <a:xfrm>
              <a:off x="510349" y="782850"/>
              <a:ext cx="252000" cy="26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589" name="Google Shape;589;p58"/>
            <p:cNvSpPr txBox="1"/>
            <p:nvPr/>
          </p:nvSpPr>
          <p:spPr>
            <a:xfrm>
              <a:off x="510350" y="737700"/>
              <a:ext cx="18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2</a:t>
              </a:r>
              <a:endParaRPr sz="1100"/>
            </a:p>
          </p:txBody>
        </p:sp>
      </p:grpSp>
      <p:sp>
        <p:nvSpPr>
          <p:cNvPr id="590" name="Google Shape;590;p58"/>
          <p:cNvSpPr/>
          <p:nvPr/>
        </p:nvSpPr>
        <p:spPr>
          <a:xfrm>
            <a:off x="2048150" y="914675"/>
            <a:ext cx="6633000" cy="58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Arial Black"/>
              <a:buChar char="●"/>
            </a:pPr>
            <a:r>
              <a:rPr lang="en" sz="1200">
                <a:solidFill>
                  <a:schemeClr val="dk1"/>
                </a:solidFill>
                <a:latin typeface="Arial Black"/>
                <a:ea typeface="Arial Black"/>
                <a:cs typeface="Arial Black"/>
                <a:sym typeface="Arial Black"/>
              </a:rPr>
              <a:t>Determine m</a:t>
            </a:r>
            <a:r>
              <a:rPr lang="en" sz="1200">
                <a:solidFill>
                  <a:schemeClr val="dk1"/>
                </a:solidFill>
                <a:latin typeface="Arial Black"/>
                <a:ea typeface="Arial Black"/>
                <a:cs typeface="Arial Black"/>
                <a:sym typeface="Arial Black"/>
              </a:rPr>
              <a:t>ore metrics to determine and predicting churn (frequency and recency as of now for determining churn)</a:t>
            </a:r>
            <a:endParaRPr sz="1200">
              <a:solidFill>
                <a:schemeClr val="dk1"/>
              </a:solidFill>
              <a:latin typeface="Arial Black"/>
              <a:ea typeface="Arial Black"/>
              <a:cs typeface="Arial Black"/>
              <a:sym typeface="Arial Black"/>
            </a:endParaRPr>
          </a:p>
        </p:txBody>
      </p:sp>
      <p:sp>
        <p:nvSpPr>
          <p:cNvPr id="591" name="Google Shape;591;p58"/>
          <p:cNvSpPr/>
          <p:nvPr/>
        </p:nvSpPr>
        <p:spPr>
          <a:xfrm>
            <a:off x="2048150" y="1766975"/>
            <a:ext cx="6633000" cy="58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Arial Black"/>
              <a:buChar char="●"/>
            </a:pPr>
            <a:r>
              <a:rPr lang="en" sz="1200">
                <a:solidFill>
                  <a:schemeClr val="dk1"/>
                </a:solidFill>
                <a:latin typeface="Arial Black"/>
                <a:ea typeface="Arial Black"/>
                <a:cs typeface="Arial Black"/>
                <a:sym typeface="Arial Black"/>
              </a:rPr>
              <a:t>Try more clustering algorithms to better determine customer segments (DBSCAN, Hierarchical methods) </a:t>
            </a:r>
            <a:endParaRPr sz="1200">
              <a:solidFill>
                <a:schemeClr val="dk1"/>
              </a:solidFill>
              <a:latin typeface="Arial Black"/>
              <a:ea typeface="Arial Black"/>
              <a:cs typeface="Arial Black"/>
              <a:sym typeface="Arial Black"/>
            </a:endParaRPr>
          </a:p>
        </p:txBody>
      </p:sp>
      <p:sp>
        <p:nvSpPr>
          <p:cNvPr id="592" name="Google Shape;592;p58"/>
          <p:cNvSpPr/>
          <p:nvPr/>
        </p:nvSpPr>
        <p:spPr>
          <a:xfrm>
            <a:off x="2048150" y="2619275"/>
            <a:ext cx="6633000" cy="58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Arial Black"/>
              <a:buChar char="●"/>
            </a:pPr>
            <a:r>
              <a:rPr lang="en" sz="1200">
                <a:solidFill>
                  <a:schemeClr val="dk1"/>
                </a:solidFill>
                <a:latin typeface="Arial Black"/>
                <a:ea typeface="Arial Black"/>
                <a:cs typeface="Arial Black"/>
                <a:sym typeface="Arial Black"/>
              </a:rPr>
              <a:t>See impact of features on churn - Expand ALE plots to more features and determine more drivers for churn</a:t>
            </a:r>
            <a:endParaRPr sz="1200">
              <a:solidFill>
                <a:schemeClr val="dk1"/>
              </a:solidFill>
              <a:latin typeface="Arial Black"/>
              <a:ea typeface="Arial Black"/>
              <a:cs typeface="Arial Black"/>
              <a:sym typeface="Arial Black"/>
            </a:endParaRPr>
          </a:p>
        </p:txBody>
      </p:sp>
      <p:sp>
        <p:nvSpPr>
          <p:cNvPr id="593" name="Google Shape;593;p58"/>
          <p:cNvSpPr/>
          <p:nvPr/>
        </p:nvSpPr>
        <p:spPr>
          <a:xfrm>
            <a:off x="2048150" y="3503650"/>
            <a:ext cx="6633000" cy="58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Arial Black"/>
              <a:buChar char="●"/>
            </a:pPr>
            <a:r>
              <a:rPr lang="en" sz="1200">
                <a:solidFill>
                  <a:schemeClr val="dk1"/>
                </a:solidFill>
                <a:latin typeface="Arial Black"/>
                <a:ea typeface="Arial Black"/>
                <a:cs typeface="Arial Black"/>
                <a:sym typeface="Arial Black"/>
              </a:rPr>
              <a:t>Apply model agnostic methods such as LIME/SHAP to interpret the outputs at an individual level</a:t>
            </a:r>
            <a:endParaRPr sz="1200">
              <a:solidFill>
                <a:schemeClr val="dk1"/>
              </a:solidFill>
              <a:latin typeface="Arial Black"/>
              <a:ea typeface="Arial Black"/>
              <a:cs typeface="Arial Black"/>
              <a:sym typeface="Arial Black"/>
            </a:endParaRPr>
          </a:p>
        </p:txBody>
      </p:sp>
      <p:sp>
        <p:nvSpPr>
          <p:cNvPr id="594" name="Google Shape;594;p58"/>
          <p:cNvSpPr/>
          <p:nvPr/>
        </p:nvSpPr>
        <p:spPr>
          <a:xfrm>
            <a:off x="2048150" y="4323875"/>
            <a:ext cx="6633000" cy="58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Arial Black"/>
              <a:buChar char="●"/>
            </a:pPr>
            <a:r>
              <a:rPr lang="en" sz="1200">
                <a:solidFill>
                  <a:schemeClr val="dk1"/>
                </a:solidFill>
                <a:latin typeface="Arial Black"/>
                <a:ea typeface="Arial Black"/>
                <a:cs typeface="Arial Black"/>
                <a:sym typeface="Arial Black"/>
              </a:rPr>
              <a:t>Currently focusing on customers who have placed at least 2 orders</a:t>
            </a:r>
            <a:endParaRPr sz="1200">
              <a:solidFill>
                <a:schemeClr val="dk1"/>
              </a:solidFill>
              <a:latin typeface="Arial Black"/>
              <a:ea typeface="Arial Black"/>
              <a:cs typeface="Arial Black"/>
              <a:sym typeface="Arial Black"/>
            </a:endParaRPr>
          </a:p>
          <a:p>
            <a:pPr indent="-304800" lvl="0" marL="457200" rtl="0" algn="l">
              <a:spcBef>
                <a:spcPts val="0"/>
              </a:spcBef>
              <a:spcAft>
                <a:spcPts val="0"/>
              </a:spcAft>
              <a:buClr>
                <a:schemeClr val="dk1"/>
              </a:buClr>
              <a:buSzPts val="1200"/>
              <a:buFont typeface="Arial Black"/>
              <a:buChar char="●"/>
            </a:pPr>
            <a:r>
              <a:rPr lang="en" sz="1200">
                <a:solidFill>
                  <a:schemeClr val="dk1"/>
                </a:solidFill>
                <a:latin typeface="Arial Black"/>
                <a:ea typeface="Arial Black"/>
                <a:cs typeface="Arial Black"/>
                <a:sym typeface="Arial Black"/>
              </a:rPr>
              <a:t>Modify and apply churn model to solve other problems - repeat purchase propensity</a:t>
            </a:r>
            <a:endParaRPr sz="1200">
              <a:solidFill>
                <a:schemeClr val="dk1"/>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ctrTitle"/>
          </p:nvPr>
        </p:nvSpPr>
        <p:spPr>
          <a:xfrm>
            <a:off x="1143000" y="841771"/>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lt2"/>
              </a:buClr>
              <a:buSzPts val="4500"/>
              <a:buFont typeface="Arial Black"/>
              <a:buNone/>
            </a:pPr>
            <a:r>
              <a:rPr lang="en"/>
              <a:t>CUSTOMER CHURN</a:t>
            </a:r>
            <a:br>
              <a:rPr lang="en"/>
            </a:br>
            <a:r>
              <a:rPr lang="en"/>
              <a:t>ANALYSIS</a:t>
            </a:r>
            <a:endParaRPr/>
          </a:p>
        </p:txBody>
      </p:sp>
      <p:sp>
        <p:nvSpPr>
          <p:cNvPr id="284" name="Google Shape;284;p41"/>
          <p:cNvSpPr txBox="1"/>
          <p:nvPr>
            <p:ph idx="1" type="subTitle"/>
          </p:nvPr>
        </p:nvSpPr>
        <p:spPr>
          <a:xfrm>
            <a:off x="1143000" y="2731517"/>
            <a:ext cx="6858000" cy="1026299"/>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accent1"/>
              </a:buClr>
              <a:buSzPts val="1800"/>
              <a:buNone/>
            </a:pPr>
            <a:r>
              <a:rPr lang="en"/>
              <a:t>APRIL KIM, SREEKAR LANKA, </a:t>
            </a:r>
            <a:endParaRPr/>
          </a:p>
          <a:p>
            <a:pPr indent="0" lvl="0" marL="0" rtl="0" algn="ctr">
              <a:lnSpc>
                <a:spcPct val="90000"/>
              </a:lnSpc>
              <a:spcBef>
                <a:spcPts val="800"/>
              </a:spcBef>
              <a:spcAft>
                <a:spcPts val="0"/>
              </a:spcAft>
              <a:buClr>
                <a:schemeClr val="accent1"/>
              </a:buClr>
              <a:buSzPts val="1800"/>
              <a:buNone/>
            </a:pPr>
            <a:r>
              <a:rPr lang="en"/>
              <a:t>OLIVIA LEE, BORAN SHEU, KAI ZHANG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9"/>
          <p:cNvSpPr txBox="1"/>
          <p:nvPr>
            <p:ph idx="4294967295" type="ctrTitle"/>
          </p:nvPr>
        </p:nvSpPr>
        <p:spPr>
          <a:xfrm>
            <a:off x="2000400" y="1504050"/>
            <a:ext cx="4788000" cy="2135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2700"/>
              <a:buFont typeface="Arial Black"/>
              <a:buNone/>
            </a:pPr>
            <a:r>
              <a:rPr lang="en" sz="4800">
                <a:solidFill>
                  <a:schemeClr val="accent6"/>
                </a:solidFill>
              </a:rPr>
              <a:t>THANK YOU ! </a:t>
            </a:r>
            <a:endParaRPr sz="4800">
              <a:solidFill>
                <a:schemeClr val="accent6"/>
              </a:solidFill>
            </a:endParaRPr>
          </a:p>
          <a:p>
            <a:pPr indent="0" lvl="0" marL="0" rtl="0" algn="ctr">
              <a:lnSpc>
                <a:spcPct val="90000"/>
              </a:lnSpc>
              <a:spcBef>
                <a:spcPts val="0"/>
              </a:spcBef>
              <a:spcAft>
                <a:spcPts val="0"/>
              </a:spcAft>
              <a:buClr>
                <a:schemeClr val="dk1"/>
              </a:buClr>
              <a:buSzPts val="2700"/>
              <a:buFont typeface="Arial Black"/>
              <a:buNone/>
            </a:pPr>
            <a:r>
              <a:t/>
            </a:r>
            <a:endParaRPr>
              <a:solidFill>
                <a:schemeClr val="accent6"/>
              </a:solidFill>
            </a:endParaRPr>
          </a:p>
          <a:p>
            <a:pPr indent="0" lvl="0" marL="0" rtl="0" algn="ctr">
              <a:lnSpc>
                <a:spcPct val="90000"/>
              </a:lnSpc>
              <a:spcBef>
                <a:spcPts val="0"/>
              </a:spcBef>
              <a:spcAft>
                <a:spcPts val="0"/>
              </a:spcAft>
              <a:buClr>
                <a:schemeClr val="dk1"/>
              </a:buClr>
              <a:buSzPts val="2700"/>
              <a:buFont typeface="Arial Black"/>
              <a:buNone/>
            </a:pPr>
            <a:r>
              <a:rPr lang="en">
                <a:solidFill>
                  <a:schemeClr val="accent6"/>
                </a:solidFill>
              </a:rPr>
              <a:t>WE ARE OPEN TO ANY QUESTIONS </a:t>
            </a:r>
            <a:endParaRPr>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0"/>
          <p:cNvSpPr txBox="1"/>
          <p:nvPr>
            <p:ph type="ctrTitle"/>
          </p:nvPr>
        </p:nvSpPr>
        <p:spPr>
          <a:xfrm>
            <a:off x="2553599" y="1972200"/>
            <a:ext cx="4036800" cy="1199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2"/>
              </a:buClr>
              <a:buSzPts val="2700"/>
              <a:buFont typeface="Arial Black"/>
              <a:buNone/>
            </a:pPr>
            <a:r>
              <a:rPr lang="en" sz="4600"/>
              <a:t>APPENDIX</a:t>
            </a:r>
            <a:endParaRPr sz="4600"/>
          </a:p>
        </p:txBody>
      </p:sp>
      <p:sp>
        <p:nvSpPr>
          <p:cNvPr id="605" name="Google Shape;605;p60"/>
          <p:cNvSpPr/>
          <p:nvPr/>
        </p:nvSpPr>
        <p:spPr>
          <a:xfrm>
            <a:off x="110900" y="563650"/>
            <a:ext cx="5644200" cy="628500"/>
          </a:xfrm>
          <a:prstGeom prst="rect">
            <a:avLst/>
          </a:prstGeom>
          <a:solidFill>
            <a:srgbClr val="292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1"/>
          <p:cNvSpPr txBox="1"/>
          <p:nvPr>
            <p:ph type="ctrTitle"/>
          </p:nvPr>
        </p:nvSpPr>
        <p:spPr>
          <a:xfrm>
            <a:off x="162604" y="161356"/>
            <a:ext cx="8818800" cy="542700"/>
          </a:xfrm>
          <a:prstGeom prst="rect">
            <a:avLst/>
          </a:prstGeom>
          <a:noFill/>
          <a:ln>
            <a:noFill/>
          </a:ln>
        </p:spPr>
        <p:txBody>
          <a:bodyPr anchorCtr="0" anchor="b" bIns="34275" lIns="68575" spcFirstLastPara="1" rIns="68575" wrap="square" tIns="34275">
            <a:normAutofit fontScale="90000"/>
          </a:bodyPr>
          <a:lstStyle/>
          <a:p>
            <a:pPr indent="0" lvl="0" marL="0" rtl="0" algn="l">
              <a:spcBef>
                <a:spcPts val="0"/>
              </a:spcBef>
              <a:spcAft>
                <a:spcPts val="0"/>
              </a:spcAft>
              <a:buClr>
                <a:schemeClr val="dk1"/>
              </a:buClr>
              <a:buSzPct val="100000"/>
              <a:buFont typeface="Arial Black"/>
              <a:buNone/>
            </a:pPr>
            <a:r>
              <a:rPr lang="en"/>
              <a:t>Pre </a:t>
            </a:r>
            <a:r>
              <a:rPr lang="en"/>
              <a:t>K-Means: PCA for Dimension Reduction Purpose Only, We Did Not Try to I</a:t>
            </a:r>
            <a:r>
              <a:rPr lang="en"/>
              <a:t>nterpret</a:t>
            </a:r>
            <a:r>
              <a:rPr lang="en"/>
              <a:t> PCs</a:t>
            </a:r>
            <a:endParaRPr/>
          </a:p>
        </p:txBody>
      </p:sp>
      <p:pic>
        <p:nvPicPr>
          <p:cNvPr id="611" name="Google Shape;611;p61"/>
          <p:cNvPicPr preferRelativeResize="0"/>
          <p:nvPr/>
        </p:nvPicPr>
        <p:blipFill>
          <a:blip r:embed="rId3">
            <a:alphaModFix/>
          </a:blip>
          <a:stretch>
            <a:fillRect/>
          </a:stretch>
        </p:blipFill>
        <p:spPr>
          <a:xfrm>
            <a:off x="3032975" y="768825"/>
            <a:ext cx="5672276" cy="3991625"/>
          </a:xfrm>
          <a:prstGeom prst="rect">
            <a:avLst/>
          </a:prstGeom>
          <a:noFill/>
          <a:ln>
            <a:noFill/>
          </a:ln>
        </p:spPr>
      </p:pic>
      <p:pic>
        <p:nvPicPr>
          <p:cNvPr id="612" name="Google Shape;612;p61"/>
          <p:cNvPicPr preferRelativeResize="0"/>
          <p:nvPr/>
        </p:nvPicPr>
        <p:blipFill>
          <a:blip r:embed="rId4">
            <a:alphaModFix/>
          </a:blip>
          <a:stretch>
            <a:fillRect/>
          </a:stretch>
        </p:blipFill>
        <p:spPr>
          <a:xfrm>
            <a:off x="370973" y="1174639"/>
            <a:ext cx="1529625" cy="318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2"/>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fontScale="90000"/>
          </a:bodyPr>
          <a:lstStyle/>
          <a:p>
            <a:pPr indent="0" lvl="0" marL="0" rtl="0" algn="l">
              <a:spcBef>
                <a:spcPts val="0"/>
              </a:spcBef>
              <a:spcAft>
                <a:spcPts val="0"/>
              </a:spcAft>
              <a:buClr>
                <a:schemeClr val="dk1"/>
              </a:buClr>
              <a:buSzPct val="100000"/>
              <a:buFont typeface="Arial Black"/>
              <a:buNone/>
            </a:pPr>
            <a:r>
              <a:rPr lang="en"/>
              <a:t>Search </a:t>
            </a:r>
            <a:r>
              <a:rPr lang="en"/>
              <a:t>for Ideal Number of Clusters: </a:t>
            </a:r>
            <a:r>
              <a:rPr lang="en"/>
              <a:t>Elbow Graphs</a:t>
            </a:r>
            <a:endParaRPr/>
          </a:p>
        </p:txBody>
      </p:sp>
      <p:pic>
        <p:nvPicPr>
          <p:cNvPr id="618" name="Google Shape;618;p62"/>
          <p:cNvPicPr preferRelativeResize="0"/>
          <p:nvPr/>
        </p:nvPicPr>
        <p:blipFill>
          <a:blip r:embed="rId3">
            <a:alphaModFix/>
          </a:blip>
          <a:stretch>
            <a:fillRect/>
          </a:stretch>
        </p:blipFill>
        <p:spPr>
          <a:xfrm>
            <a:off x="137375" y="1543352"/>
            <a:ext cx="3741976" cy="2808075"/>
          </a:xfrm>
          <a:prstGeom prst="rect">
            <a:avLst/>
          </a:prstGeom>
          <a:noFill/>
          <a:ln>
            <a:noFill/>
          </a:ln>
        </p:spPr>
      </p:pic>
      <p:sp>
        <p:nvSpPr>
          <p:cNvPr id="619" name="Google Shape;619;p62"/>
          <p:cNvSpPr txBox="1"/>
          <p:nvPr>
            <p:ph type="ctrTitle"/>
          </p:nvPr>
        </p:nvSpPr>
        <p:spPr>
          <a:xfrm>
            <a:off x="1259978" y="1238253"/>
            <a:ext cx="1885800" cy="2601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2700"/>
              <a:buFont typeface="Arial Black"/>
              <a:buNone/>
            </a:pPr>
            <a:r>
              <a:rPr lang="en" sz="1200"/>
              <a:t>(</a:t>
            </a:r>
            <a:r>
              <a:rPr lang="en" sz="1200"/>
              <a:t>1/2</a:t>
            </a:r>
            <a:r>
              <a:rPr lang="en" sz="1200"/>
              <a:t>) Churn/No-Churn</a:t>
            </a:r>
            <a:endParaRPr sz="1200"/>
          </a:p>
        </p:txBody>
      </p:sp>
      <p:sp>
        <p:nvSpPr>
          <p:cNvPr id="620" name="Google Shape;620;p62"/>
          <p:cNvSpPr txBox="1"/>
          <p:nvPr>
            <p:ph type="ctrTitle"/>
          </p:nvPr>
        </p:nvSpPr>
        <p:spPr>
          <a:xfrm>
            <a:off x="6027478" y="1238253"/>
            <a:ext cx="1885800" cy="2601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2700"/>
              <a:buFont typeface="Arial Black"/>
              <a:buNone/>
            </a:pPr>
            <a:r>
              <a:rPr lang="en" sz="1200"/>
              <a:t>(2/2) Segments</a:t>
            </a:r>
            <a:endParaRPr sz="1200"/>
          </a:p>
        </p:txBody>
      </p:sp>
      <p:pic>
        <p:nvPicPr>
          <p:cNvPr id="621" name="Google Shape;621;p62"/>
          <p:cNvPicPr preferRelativeResize="0"/>
          <p:nvPr/>
        </p:nvPicPr>
        <p:blipFill>
          <a:blip r:embed="rId4">
            <a:alphaModFix/>
          </a:blip>
          <a:stretch>
            <a:fillRect/>
          </a:stretch>
        </p:blipFill>
        <p:spPr>
          <a:xfrm>
            <a:off x="4792575" y="1582125"/>
            <a:ext cx="3555209" cy="2808075"/>
          </a:xfrm>
          <a:prstGeom prst="rect">
            <a:avLst/>
          </a:prstGeom>
          <a:noFill/>
          <a:ln>
            <a:noFill/>
          </a:ln>
        </p:spPr>
      </p:pic>
      <p:sp>
        <p:nvSpPr>
          <p:cNvPr id="622" name="Google Shape;622;p62"/>
          <p:cNvSpPr txBox="1"/>
          <p:nvPr>
            <p:ph idx="5" type="body"/>
          </p:nvPr>
        </p:nvSpPr>
        <p:spPr>
          <a:xfrm>
            <a:off x="185426"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623" name="Google Shape;623;p62"/>
          <p:cNvSpPr txBox="1"/>
          <p:nvPr>
            <p:ph idx="6" type="body"/>
          </p:nvPr>
        </p:nvSpPr>
        <p:spPr>
          <a:xfrm>
            <a:off x="4723664"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3"/>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fontScale="90000"/>
          </a:bodyPr>
          <a:lstStyle/>
          <a:p>
            <a:pPr indent="0" lvl="0" marL="0" rtl="0" algn="l">
              <a:spcBef>
                <a:spcPts val="0"/>
              </a:spcBef>
              <a:spcAft>
                <a:spcPts val="0"/>
              </a:spcAft>
              <a:buClr>
                <a:schemeClr val="dk1"/>
              </a:buClr>
              <a:buSzPct val="100000"/>
              <a:buFont typeface="Arial Black"/>
              <a:buNone/>
            </a:pPr>
            <a:r>
              <a:rPr lang="en"/>
              <a:t>Interpret Segments: Aggregated Result by Cluster</a:t>
            </a:r>
            <a:endParaRPr/>
          </a:p>
        </p:txBody>
      </p:sp>
      <p:pic>
        <p:nvPicPr>
          <p:cNvPr id="629" name="Google Shape;629;p63"/>
          <p:cNvPicPr preferRelativeResize="0"/>
          <p:nvPr/>
        </p:nvPicPr>
        <p:blipFill rotWithShape="1">
          <a:blip r:embed="rId3">
            <a:alphaModFix/>
          </a:blip>
          <a:srcRect b="0" l="0" r="0" t="0"/>
          <a:stretch/>
        </p:blipFill>
        <p:spPr>
          <a:xfrm>
            <a:off x="27550" y="2013345"/>
            <a:ext cx="9144003" cy="11168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64"/>
          <p:cNvPicPr preferRelativeResize="0"/>
          <p:nvPr/>
        </p:nvPicPr>
        <p:blipFill>
          <a:blip r:embed="rId3">
            <a:alphaModFix/>
          </a:blip>
          <a:stretch>
            <a:fillRect/>
          </a:stretch>
        </p:blipFill>
        <p:spPr>
          <a:xfrm>
            <a:off x="331675" y="625850"/>
            <a:ext cx="3637324" cy="4329900"/>
          </a:xfrm>
          <a:prstGeom prst="rect">
            <a:avLst/>
          </a:prstGeom>
          <a:noFill/>
          <a:ln>
            <a:noFill/>
          </a:ln>
        </p:spPr>
      </p:pic>
      <p:sp>
        <p:nvSpPr>
          <p:cNvPr id="635" name="Google Shape;635;p64"/>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Hyperparameter Tuning (Cluster 0-3)</a:t>
            </a:r>
            <a:endParaRPr/>
          </a:p>
        </p:txBody>
      </p:sp>
      <p:pic>
        <p:nvPicPr>
          <p:cNvPr id="636" name="Google Shape;636;p64"/>
          <p:cNvPicPr preferRelativeResize="0"/>
          <p:nvPr/>
        </p:nvPicPr>
        <p:blipFill>
          <a:blip r:embed="rId4">
            <a:alphaModFix/>
          </a:blip>
          <a:stretch>
            <a:fillRect/>
          </a:stretch>
        </p:blipFill>
        <p:spPr>
          <a:xfrm>
            <a:off x="4578600" y="644900"/>
            <a:ext cx="3517524" cy="2136426"/>
          </a:xfrm>
          <a:prstGeom prst="rect">
            <a:avLst/>
          </a:prstGeom>
          <a:noFill/>
          <a:ln>
            <a:noFill/>
          </a:ln>
        </p:spPr>
      </p:pic>
      <p:pic>
        <p:nvPicPr>
          <p:cNvPr id="637" name="Google Shape;637;p64"/>
          <p:cNvPicPr preferRelativeResize="0"/>
          <p:nvPr/>
        </p:nvPicPr>
        <p:blipFill>
          <a:blip r:embed="rId5">
            <a:alphaModFix/>
          </a:blip>
          <a:stretch>
            <a:fillRect/>
          </a:stretch>
        </p:blipFill>
        <p:spPr>
          <a:xfrm>
            <a:off x="4548324" y="2821701"/>
            <a:ext cx="3507743" cy="2057375"/>
          </a:xfrm>
          <a:prstGeom prst="rect">
            <a:avLst/>
          </a:prstGeom>
          <a:noFill/>
          <a:ln>
            <a:noFill/>
          </a:ln>
        </p:spPr>
      </p:pic>
      <p:sp>
        <p:nvSpPr>
          <p:cNvPr id="638" name="Google Shape;638;p64"/>
          <p:cNvSpPr txBox="1"/>
          <p:nvPr>
            <p:ph idx="5" type="body"/>
          </p:nvPr>
        </p:nvSpPr>
        <p:spPr>
          <a:xfrm>
            <a:off x="185426"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639" name="Google Shape;639;p64"/>
          <p:cNvSpPr txBox="1"/>
          <p:nvPr>
            <p:ph idx="6" type="body"/>
          </p:nvPr>
        </p:nvSpPr>
        <p:spPr>
          <a:xfrm>
            <a:off x="4723664"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65"/>
          <p:cNvPicPr preferRelativeResize="0"/>
          <p:nvPr/>
        </p:nvPicPr>
        <p:blipFill>
          <a:blip r:embed="rId3">
            <a:alphaModFix/>
          </a:blip>
          <a:stretch>
            <a:fillRect/>
          </a:stretch>
        </p:blipFill>
        <p:spPr>
          <a:xfrm>
            <a:off x="449350" y="704306"/>
            <a:ext cx="3520302" cy="4269996"/>
          </a:xfrm>
          <a:prstGeom prst="rect">
            <a:avLst/>
          </a:prstGeom>
          <a:noFill/>
          <a:ln>
            <a:noFill/>
          </a:ln>
        </p:spPr>
      </p:pic>
      <p:sp>
        <p:nvSpPr>
          <p:cNvPr id="645" name="Google Shape;645;p65"/>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Hyperparameter Tuning (Cluster 4-7)</a:t>
            </a:r>
            <a:endParaRPr/>
          </a:p>
        </p:txBody>
      </p:sp>
      <p:pic>
        <p:nvPicPr>
          <p:cNvPr id="646" name="Google Shape;646;p65"/>
          <p:cNvPicPr preferRelativeResize="0"/>
          <p:nvPr/>
        </p:nvPicPr>
        <p:blipFill>
          <a:blip r:embed="rId4">
            <a:alphaModFix/>
          </a:blip>
          <a:stretch>
            <a:fillRect/>
          </a:stretch>
        </p:blipFill>
        <p:spPr>
          <a:xfrm>
            <a:off x="4655452" y="721106"/>
            <a:ext cx="3521926" cy="4269994"/>
          </a:xfrm>
          <a:prstGeom prst="rect">
            <a:avLst/>
          </a:prstGeom>
          <a:noFill/>
          <a:ln>
            <a:noFill/>
          </a:ln>
        </p:spPr>
      </p:pic>
      <p:sp>
        <p:nvSpPr>
          <p:cNvPr id="647" name="Google Shape;647;p65"/>
          <p:cNvSpPr txBox="1"/>
          <p:nvPr>
            <p:ph idx="6" type="body"/>
          </p:nvPr>
        </p:nvSpPr>
        <p:spPr>
          <a:xfrm>
            <a:off x="4723664" y="1449763"/>
            <a:ext cx="4236900" cy="1326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6"/>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XGBoost Results</a:t>
            </a:r>
            <a:endParaRPr/>
          </a:p>
        </p:txBody>
      </p:sp>
      <p:pic>
        <p:nvPicPr>
          <p:cNvPr id="653" name="Google Shape;653;p66"/>
          <p:cNvPicPr preferRelativeResize="0"/>
          <p:nvPr/>
        </p:nvPicPr>
        <p:blipFill>
          <a:blip r:embed="rId3">
            <a:alphaModFix/>
          </a:blip>
          <a:stretch>
            <a:fillRect/>
          </a:stretch>
        </p:blipFill>
        <p:spPr>
          <a:xfrm>
            <a:off x="1031450" y="1396625"/>
            <a:ext cx="7239000" cy="2391191"/>
          </a:xfrm>
          <a:prstGeom prst="rect">
            <a:avLst/>
          </a:prstGeom>
          <a:noFill/>
          <a:ln>
            <a:noFill/>
          </a:ln>
        </p:spPr>
      </p:pic>
      <p:graphicFrame>
        <p:nvGraphicFramePr>
          <p:cNvPr id="654" name="Google Shape;654;p66"/>
          <p:cNvGraphicFramePr/>
          <p:nvPr/>
        </p:nvGraphicFramePr>
        <p:xfrm>
          <a:off x="1031450" y="1033125"/>
          <a:ext cx="3000000" cy="3000000"/>
        </p:xfrm>
        <a:graphic>
          <a:graphicData uri="http://schemas.openxmlformats.org/drawingml/2006/table">
            <a:tbl>
              <a:tblPr>
                <a:noFill/>
                <a:tableStyleId>{86666DA1-EB35-46F7-9BB3-147501729EFF}</a:tableStyleId>
              </a:tblPr>
              <a:tblGrid>
                <a:gridCol w="3619500"/>
                <a:gridCol w="3619500"/>
              </a:tblGrid>
              <a:tr h="381000">
                <a:tc>
                  <a:txBody>
                    <a:bodyPr/>
                    <a:lstStyle/>
                    <a:p>
                      <a:pPr indent="0" lvl="0" marL="0" rtl="0" algn="ctr">
                        <a:spcBef>
                          <a:spcPts val="0"/>
                        </a:spcBef>
                        <a:spcAft>
                          <a:spcPts val="0"/>
                        </a:spcAft>
                        <a:buNone/>
                      </a:pPr>
                      <a:r>
                        <a:rPr lang="en" sz="1100">
                          <a:latin typeface="Arial Black"/>
                          <a:ea typeface="Arial Black"/>
                          <a:cs typeface="Arial Black"/>
                          <a:sym typeface="Arial Black"/>
                        </a:rPr>
                        <a:t>Unsupervised</a:t>
                      </a:r>
                      <a:endParaRPr sz="1100">
                        <a:latin typeface="Arial Black"/>
                        <a:ea typeface="Arial Black"/>
                        <a:cs typeface="Arial Black"/>
                        <a:sym typeface="Arial Black"/>
                      </a:endParaRPr>
                    </a:p>
                  </a:txBody>
                  <a:tcPr marT="91425" marB="91425" marR="91425" marL="91425">
                    <a:solidFill>
                      <a:srgbClr val="CEDBE8"/>
                    </a:solidFill>
                  </a:tcPr>
                </a:tc>
                <a:tc>
                  <a:txBody>
                    <a:bodyPr/>
                    <a:lstStyle/>
                    <a:p>
                      <a:pPr indent="0" lvl="0" marL="0" rtl="0" algn="ctr">
                        <a:spcBef>
                          <a:spcPts val="0"/>
                        </a:spcBef>
                        <a:spcAft>
                          <a:spcPts val="0"/>
                        </a:spcAft>
                        <a:buNone/>
                      </a:pPr>
                      <a:r>
                        <a:rPr lang="en" sz="1100">
                          <a:latin typeface="Arial Black"/>
                          <a:ea typeface="Arial Black"/>
                          <a:cs typeface="Arial Black"/>
                          <a:sym typeface="Arial Black"/>
                        </a:rPr>
                        <a:t>Supervised</a:t>
                      </a:r>
                      <a:endParaRPr sz="1100">
                        <a:latin typeface="Arial Black"/>
                        <a:ea typeface="Arial Black"/>
                        <a:cs typeface="Arial Black"/>
                        <a:sym typeface="Arial Black"/>
                      </a:endParaRPr>
                    </a:p>
                  </a:txBody>
                  <a:tcPr marT="91425" marB="91425" marR="91425" marL="91425">
                    <a:solidFill>
                      <a:srgbClr val="CEDBE8"/>
                    </a:solidFill>
                  </a:tcPr>
                </a:tc>
              </a:tr>
            </a:tbl>
          </a:graphicData>
        </a:graphic>
      </p:graphicFrame>
      <p:cxnSp>
        <p:nvCxnSpPr>
          <p:cNvPr id="655" name="Google Shape;655;p66"/>
          <p:cNvCxnSpPr>
            <a:stCxn id="653" idx="0"/>
          </p:cNvCxnSpPr>
          <p:nvPr/>
        </p:nvCxnSpPr>
        <p:spPr>
          <a:xfrm>
            <a:off x="4650950" y="1396625"/>
            <a:ext cx="0" cy="2391300"/>
          </a:xfrm>
          <a:prstGeom prst="straightConnector1">
            <a:avLst/>
          </a:prstGeom>
          <a:noFill/>
          <a:ln cap="flat" cmpd="sng" w="9525">
            <a:solidFill>
              <a:srgbClr val="CAD1D7"/>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7"/>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Expected Return Calculation</a:t>
            </a:r>
            <a:endParaRPr/>
          </a:p>
        </p:txBody>
      </p:sp>
      <p:pic>
        <p:nvPicPr>
          <p:cNvPr id="661" name="Google Shape;661;p67"/>
          <p:cNvPicPr preferRelativeResize="0"/>
          <p:nvPr/>
        </p:nvPicPr>
        <p:blipFill>
          <a:blip r:embed="rId3">
            <a:alphaModFix/>
          </a:blip>
          <a:stretch>
            <a:fillRect/>
          </a:stretch>
        </p:blipFill>
        <p:spPr>
          <a:xfrm>
            <a:off x="918400" y="865775"/>
            <a:ext cx="7125152" cy="3568812"/>
          </a:xfrm>
          <a:prstGeom prst="rect">
            <a:avLst/>
          </a:prstGeom>
          <a:noFill/>
          <a:ln>
            <a:noFill/>
          </a:ln>
        </p:spPr>
      </p:pic>
      <p:sp>
        <p:nvSpPr>
          <p:cNvPr id="662" name="Google Shape;662;p67"/>
          <p:cNvSpPr txBox="1"/>
          <p:nvPr/>
        </p:nvSpPr>
        <p:spPr>
          <a:xfrm>
            <a:off x="5881550" y="4434575"/>
            <a:ext cx="300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Arial Black"/>
                <a:ea typeface="Arial Black"/>
                <a:cs typeface="Arial Black"/>
                <a:sym typeface="Arial Black"/>
              </a:rPr>
              <a:t>* Assumption </a:t>
            </a:r>
            <a:endParaRPr sz="900">
              <a:latin typeface="Arial Black"/>
              <a:ea typeface="Arial Black"/>
              <a:cs typeface="Arial Black"/>
              <a:sym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ctrTitle"/>
          </p:nvPr>
        </p:nvSpPr>
        <p:spPr>
          <a:xfrm>
            <a:off x="1143000" y="156972"/>
            <a:ext cx="6858000" cy="6774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n"/>
              <a:t>MEET THE TEAM</a:t>
            </a:r>
            <a:endParaRPr/>
          </a:p>
        </p:txBody>
      </p:sp>
      <p:sp>
        <p:nvSpPr>
          <p:cNvPr id="290" name="Google Shape;290;p42"/>
          <p:cNvSpPr/>
          <p:nvPr/>
        </p:nvSpPr>
        <p:spPr>
          <a:xfrm>
            <a:off x="512663" y="2797838"/>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South Korea/ Neuroscience </a:t>
            </a:r>
            <a:endParaRPr sz="1100">
              <a:solidFill>
                <a:schemeClr val="dk1"/>
              </a:solidFill>
              <a:latin typeface="Arial Black"/>
              <a:ea typeface="Arial Black"/>
              <a:cs typeface="Arial Black"/>
              <a:sym typeface="Arial Black"/>
            </a:endParaRPr>
          </a:p>
        </p:txBody>
      </p:sp>
      <p:sp>
        <p:nvSpPr>
          <p:cNvPr id="291" name="Google Shape;291;p42"/>
          <p:cNvSpPr/>
          <p:nvPr/>
        </p:nvSpPr>
        <p:spPr>
          <a:xfrm>
            <a:off x="512663" y="347671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Desert Review</a:t>
            </a:r>
            <a:endParaRPr sz="1100">
              <a:solidFill>
                <a:schemeClr val="dk1"/>
              </a:solidFill>
              <a:latin typeface="Arial Black"/>
              <a:ea typeface="Arial Black"/>
              <a:cs typeface="Arial Black"/>
              <a:sym typeface="Arial Black"/>
            </a:endParaRPr>
          </a:p>
        </p:txBody>
      </p:sp>
      <p:sp>
        <p:nvSpPr>
          <p:cNvPr id="292" name="Google Shape;292;p42"/>
          <p:cNvSpPr/>
          <p:nvPr/>
        </p:nvSpPr>
        <p:spPr>
          <a:xfrm>
            <a:off x="512663" y="4155588"/>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Bimini Pink</a:t>
            </a:r>
            <a:endParaRPr sz="1100">
              <a:solidFill>
                <a:schemeClr val="dk1"/>
              </a:solidFill>
              <a:latin typeface="Arial Black"/>
              <a:ea typeface="Arial Black"/>
              <a:cs typeface="Arial Black"/>
              <a:sym typeface="Arial Black"/>
            </a:endParaRPr>
          </a:p>
        </p:txBody>
      </p:sp>
      <p:sp>
        <p:nvSpPr>
          <p:cNvPr id="293" name="Google Shape;293;p42"/>
          <p:cNvSpPr/>
          <p:nvPr/>
        </p:nvSpPr>
        <p:spPr>
          <a:xfrm>
            <a:off x="512675" y="2390825"/>
            <a:ext cx="1394400" cy="2973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April Kim</a:t>
            </a:r>
            <a:endParaRPr sz="1100">
              <a:solidFill>
                <a:schemeClr val="dk1"/>
              </a:solidFill>
              <a:latin typeface="Arial Black"/>
              <a:ea typeface="Arial Black"/>
              <a:cs typeface="Arial Black"/>
              <a:sym typeface="Arial Black"/>
            </a:endParaRPr>
          </a:p>
        </p:txBody>
      </p:sp>
      <p:sp>
        <p:nvSpPr>
          <p:cNvPr id="294" name="Google Shape;294;p42"/>
          <p:cNvSpPr/>
          <p:nvPr/>
        </p:nvSpPr>
        <p:spPr>
          <a:xfrm>
            <a:off x="2172638" y="276446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ECE Engg.</a:t>
            </a:r>
            <a:endParaRPr sz="1100">
              <a:solidFill>
                <a:schemeClr val="dk1"/>
              </a:solidFill>
              <a:latin typeface="Arial Black"/>
              <a:ea typeface="Arial Black"/>
              <a:cs typeface="Arial Black"/>
              <a:sym typeface="Arial Black"/>
            </a:endParaRPr>
          </a:p>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Ops Consulting</a:t>
            </a:r>
            <a:endParaRPr sz="1100">
              <a:solidFill>
                <a:schemeClr val="dk1"/>
              </a:solidFill>
              <a:latin typeface="Arial Black"/>
              <a:ea typeface="Arial Black"/>
              <a:cs typeface="Arial Black"/>
              <a:sym typeface="Arial Black"/>
            </a:endParaRPr>
          </a:p>
        </p:txBody>
      </p:sp>
      <p:sp>
        <p:nvSpPr>
          <p:cNvPr id="295" name="Google Shape;295;p42"/>
          <p:cNvSpPr/>
          <p:nvPr/>
        </p:nvSpPr>
        <p:spPr>
          <a:xfrm>
            <a:off x="2172638" y="3443338"/>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Soccer, Music</a:t>
            </a:r>
            <a:endParaRPr sz="1100">
              <a:solidFill>
                <a:schemeClr val="dk1"/>
              </a:solidFill>
              <a:latin typeface="Arial Black"/>
              <a:ea typeface="Arial Black"/>
              <a:cs typeface="Arial Black"/>
              <a:sym typeface="Arial Black"/>
            </a:endParaRPr>
          </a:p>
        </p:txBody>
      </p:sp>
      <p:sp>
        <p:nvSpPr>
          <p:cNvPr id="296" name="Google Shape;296;p42"/>
          <p:cNvSpPr/>
          <p:nvPr/>
        </p:nvSpPr>
        <p:spPr>
          <a:xfrm>
            <a:off x="2172638" y="412221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Seafoam</a:t>
            </a:r>
            <a:endParaRPr sz="1100">
              <a:solidFill>
                <a:schemeClr val="dk1"/>
              </a:solidFill>
              <a:latin typeface="Arial Black"/>
              <a:ea typeface="Arial Black"/>
              <a:cs typeface="Arial Black"/>
              <a:sym typeface="Arial Black"/>
            </a:endParaRPr>
          </a:p>
        </p:txBody>
      </p:sp>
      <p:sp>
        <p:nvSpPr>
          <p:cNvPr id="297" name="Google Shape;297;p42"/>
          <p:cNvSpPr/>
          <p:nvPr/>
        </p:nvSpPr>
        <p:spPr>
          <a:xfrm>
            <a:off x="2172650" y="2357450"/>
            <a:ext cx="1394400" cy="2973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Sreekar Lanka</a:t>
            </a:r>
            <a:endParaRPr sz="1100">
              <a:solidFill>
                <a:schemeClr val="dk1"/>
              </a:solidFill>
              <a:latin typeface="Arial Black"/>
              <a:ea typeface="Arial Black"/>
              <a:cs typeface="Arial Black"/>
              <a:sym typeface="Arial Black"/>
            </a:endParaRPr>
          </a:p>
        </p:txBody>
      </p:sp>
      <p:sp>
        <p:nvSpPr>
          <p:cNvPr id="298" name="Google Shape;298;p42"/>
          <p:cNvSpPr/>
          <p:nvPr/>
        </p:nvSpPr>
        <p:spPr>
          <a:xfrm>
            <a:off x="3832613" y="276446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South Korea/</a:t>
            </a:r>
            <a:endParaRPr sz="1100">
              <a:solidFill>
                <a:schemeClr val="dk1"/>
              </a:solidFill>
              <a:latin typeface="Arial Black"/>
              <a:ea typeface="Arial Black"/>
              <a:cs typeface="Arial Black"/>
              <a:sym typeface="Arial Black"/>
            </a:endParaRPr>
          </a:p>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Radio-TV-Film</a:t>
            </a:r>
            <a:endParaRPr sz="1100">
              <a:solidFill>
                <a:schemeClr val="dk1"/>
              </a:solidFill>
              <a:latin typeface="Arial Black"/>
              <a:ea typeface="Arial Black"/>
              <a:cs typeface="Arial Black"/>
              <a:sym typeface="Arial Black"/>
            </a:endParaRPr>
          </a:p>
        </p:txBody>
      </p:sp>
      <p:sp>
        <p:nvSpPr>
          <p:cNvPr id="299" name="Google Shape;299;p42"/>
          <p:cNvSpPr/>
          <p:nvPr/>
        </p:nvSpPr>
        <p:spPr>
          <a:xfrm>
            <a:off x="3832613" y="3443338"/>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Tennis</a:t>
            </a:r>
            <a:endParaRPr sz="1100">
              <a:solidFill>
                <a:schemeClr val="dk1"/>
              </a:solidFill>
              <a:latin typeface="Arial Black"/>
              <a:ea typeface="Arial Black"/>
              <a:cs typeface="Arial Black"/>
              <a:sym typeface="Arial Black"/>
            </a:endParaRPr>
          </a:p>
        </p:txBody>
      </p:sp>
      <p:sp>
        <p:nvSpPr>
          <p:cNvPr id="300" name="Google Shape;300;p42"/>
          <p:cNvSpPr/>
          <p:nvPr/>
        </p:nvSpPr>
        <p:spPr>
          <a:xfrm>
            <a:off x="3832613" y="412221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Alpine</a:t>
            </a:r>
            <a:r>
              <a:rPr lang="en" sz="1100">
                <a:solidFill>
                  <a:schemeClr val="dk1"/>
                </a:solidFill>
                <a:latin typeface="Arial Black"/>
                <a:ea typeface="Arial Black"/>
                <a:cs typeface="Arial Black"/>
                <a:sym typeface="Arial Black"/>
              </a:rPr>
              <a:t> Yellow</a:t>
            </a:r>
            <a:endParaRPr sz="1100">
              <a:solidFill>
                <a:schemeClr val="dk1"/>
              </a:solidFill>
              <a:latin typeface="Arial Black"/>
              <a:ea typeface="Arial Black"/>
              <a:cs typeface="Arial Black"/>
              <a:sym typeface="Arial Black"/>
            </a:endParaRPr>
          </a:p>
        </p:txBody>
      </p:sp>
      <p:sp>
        <p:nvSpPr>
          <p:cNvPr id="301" name="Google Shape;301;p42"/>
          <p:cNvSpPr/>
          <p:nvPr/>
        </p:nvSpPr>
        <p:spPr>
          <a:xfrm>
            <a:off x="3832625" y="2357450"/>
            <a:ext cx="1394400" cy="2973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Olivia Lee</a:t>
            </a:r>
            <a:endParaRPr sz="1100">
              <a:solidFill>
                <a:schemeClr val="dk1"/>
              </a:solidFill>
              <a:latin typeface="Arial Black"/>
              <a:ea typeface="Arial Black"/>
              <a:cs typeface="Arial Black"/>
              <a:sym typeface="Arial Black"/>
            </a:endParaRPr>
          </a:p>
        </p:txBody>
      </p:sp>
      <p:sp>
        <p:nvSpPr>
          <p:cNvPr id="302" name="Google Shape;302;p42"/>
          <p:cNvSpPr/>
          <p:nvPr/>
        </p:nvSpPr>
        <p:spPr>
          <a:xfrm>
            <a:off x="5550088" y="276446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Taiwan/Auditor</a:t>
            </a:r>
            <a:endParaRPr sz="1100">
              <a:solidFill>
                <a:schemeClr val="dk1"/>
              </a:solidFill>
              <a:latin typeface="Arial Black"/>
              <a:ea typeface="Arial Black"/>
              <a:cs typeface="Arial Black"/>
              <a:sym typeface="Arial Black"/>
            </a:endParaRPr>
          </a:p>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Fin. Consultant</a:t>
            </a:r>
            <a:endParaRPr sz="1100">
              <a:solidFill>
                <a:schemeClr val="dk1"/>
              </a:solidFill>
              <a:latin typeface="Arial Black"/>
              <a:ea typeface="Arial Black"/>
              <a:cs typeface="Arial Black"/>
              <a:sym typeface="Arial Black"/>
            </a:endParaRPr>
          </a:p>
        </p:txBody>
      </p:sp>
      <p:sp>
        <p:nvSpPr>
          <p:cNvPr id="303" name="Google Shape;303;p42"/>
          <p:cNvSpPr/>
          <p:nvPr/>
        </p:nvSpPr>
        <p:spPr>
          <a:xfrm>
            <a:off x="5550088" y="3443338"/>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Any sports</a:t>
            </a:r>
            <a:endParaRPr sz="1100">
              <a:solidFill>
                <a:schemeClr val="dk1"/>
              </a:solidFill>
              <a:latin typeface="Arial Black"/>
              <a:ea typeface="Arial Black"/>
              <a:cs typeface="Arial Black"/>
              <a:sym typeface="Arial Black"/>
            </a:endParaRPr>
          </a:p>
        </p:txBody>
      </p:sp>
      <p:sp>
        <p:nvSpPr>
          <p:cNvPr id="304" name="Google Shape;304;p42"/>
          <p:cNvSpPr/>
          <p:nvPr/>
        </p:nvSpPr>
        <p:spPr>
          <a:xfrm>
            <a:off x="5550088" y="412221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Seafoam</a:t>
            </a:r>
            <a:endParaRPr sz="1100">
              <a:solidFill>
                <a:schemeClr val="dk1"/>
              </a:solidFill>
              <a:latin typeface="Arial Black"/>
              <a:ea typeface="Arial Black"/>
              <a:cs typeface="Arial Black"/>
              <a:sym typeface="Arial Black"/>
            </a:endParaRPr>
          </a:p>
        </p:txBody>
      </p:sp>
      <p:sp>
        <p:nvSpPr>
          <p:cNvPr id="305" name="Google Shape;305;p42"/>
          <p:cNvSpPr/>
          <p:nvPr/>
        </p:nvSpPr>
        <p:spPr>
          <a:xfrm>
            <a:off x="5550100" y="2357450"/>
            <a:ext cx="1394400" cy="2973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Boran Sheu</a:t>
            </a:r>
            <a:endParaRPr sz="1100">
              <a:solidFill>
                <a:schemeClr val="dk1"/>
              </a:solidFill>
              <a:latin typeface="Arial Black"/>
              <a:ea typeface="Arial Black"/>
              <a:cs typeface="Arial Black"/>
              <a:sym typeface="Arial Black"/>
            </a:endParaRPr>
          </a:p>
        </p:txBody>
      </p:sp>
      <p:sp>
        <p:nvSpPr>
          <p:cNvPr id="306" name="Google Shape;306;p42"/>
          <p:cNvSpPr/>
          <p:nvPr/>
        </p:nvSpPr>
        <p:spPr>
          <a:xfrm>
            <a:off x="7267563" y="276446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Arial Black"/>
              <a:ea typeface="Arial Black"/>
              <a:cs typeface="Arial Black"/>
              <a:sym typeface="Arial Black"/>
            </a:endParaRPr>
          </a:p>
        </p:txBody>
      </p:sp>
      <p:sp>
        <p:nvSpPr>
          <p:cNvPr id="307" name="Google Shape;307;p42"/>
          <p:cNvSpPr/>
          <p:nvPr/>
        </p:nvSpPr>
        <p:spPr>
          <a:xfrm>
            <a:off x="7267563" y="3443338"/>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Arial Black"/>
              <a:ea typeface="Arial Black"/>
              <a:cs typeface="Arial Black"/>
              <a:sym typeface="Arial Black"/>
            </a:endParaRPr>
          </a:p>
        </p:txBody>
      </p:sp>
      <p:sp>
        <p:nvSpPr>
          <p:cNvPr id="308" name="Google Shape;308;p42"/>
          <p:cNvSpPr/>
          <p:nvPr/>
        </p:nvSpPr>
        <p:spPr>
          <a:xfrm>
            <a:off x="7267563" y="4122213"/>
            <a:ext cx="1394400" cy="5199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Canopy Green</a:t>
            </a:r>
            <a:endParaRPr sz="1100">
              <a:solidFill>
                <a:schemeClr val="dk1"/>
              </a:solidFill>
              <a:latin typeface="Arial Black"/>
              <a:ea typeface="Arial Black"/>
              <a:cs typeface="Arial Black"/>
              <a:sym typeface="Arial Black"/>
            </a:endParaRPr>
          </a:p>
        </p:txBody>
      </p:sp>
      <p:sp>
        <p:nvSpPr>
          <p:cNvPr id="309" name="Google Shape;309;p42"/>
          <p:cNvSpPr/>
          <p:nvPr/>
        </p:nvSpPr>
        <p:spPr>
          <a:xfrm>
            <a:off x="7267575" y="2357450"/>
            <a:ext cx="1394400" cy="297300"/>
          </a:xfrm>
          <a:prstGeom prst="roundRect">
            <a:avLst>
              <a:gd fmla="val 16667" name="adj"/>
            </a:avLst>
          </a:prstGeom>
          <a:solidFill>
            <a:schemeClr val="lt2"/>
          </a:solidFill>
          <a:ln cap="flat" cmpd="sng" w="9525">
            <a:solidFill>
              <a:srgbClr val="CEDBE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Kai Zhang</a:t>
            </a:r>
            <a:endParaRPr sz="1100">
              <a:solidFill>
                <a:schemeClr val="dk1"/>
              </a:solidFill>
              <a:latin typeface="Arial Black"/>
              <a:ea typeface="Arial Black"/>
              <a:cs typeface="Arial Black"/>
              <a:sym typeface="Arial Black"/>
            </a:endParaRPr>
          </a:p>
        </p:txBody>
      </p:sp>
      <p:pic>
        <p:nvPicPr>
          <p:cNvPr id="310" name="Google Shape;310;p42"/>
          <p:cNvPicPr preferRelativeResize="0"/>
          <p:nvPr/>
        </p:nvPicPr>
        <p:blipFill>
          <a:blip r:embed="rId3">
            <a:alphaModFix/>
          </a:blip>
          <a:stretch>
            <a:fillRect/>
          </a:stretch>
        </p:blipFill>
        <p:spPr>
          <a:xfrm>
            <a:off x="3976438" y="928188"/>
            <a:ext cx="1179600" cy="1179600"/>
          </a:xfrm>
          <a:prstGeom prst="ellipse">
            <a:avLst/>
          </a:prstGeom>
          <a:noFill/>
          <a:ln cap="flat" cmpd="sng" w="28575">
            <a:solidFill>
              <a:srgbClr val="CEDBE8"/>
            </a:solidFill>
            <a:prstDash val="solid"/>
            <a:round/>
            <a:headEnd len="sm" w="sm" type="none"/>
            <a:tailEnd len="sm" w="sm" type="none"/>
          </a:ln>
        </p:spPr>
      </p:pic>
      <p:pic>
        <p:nvPicPr>
          <p:cNvPr id="311" name="Google Shape;311;p42"/>
          <p:cNvPicPr preferRelativeResize="0"/>
          <p:nvPr/>
        </p:nvPicPr>
        <p:blipFill>
          <a:blip r:embed="rId4">
            <a:alphaModFix/>
          </a:blip>
          <a:stretch>
            <a:fillRect/>
          </a:stretch>
        </p:blipFill>
        <p:spPr>
          <a:xfrm>
            <a:off x="5657488" y="928212"/>
            <a:ext cx="1179600" cy="1179600"/>
          </a:xfrm>
          <a:prstGeom prst="ellipse">
            <a:avLst/>
          </a:prstGeom>
          <a:noFill/>
          <a:ln cap="flat" cmpd="sng" w="28575">
            <a:solidFill>
              <a:srgbClr val="CEDBE8"/>
            </a:solidFill>
            <a:prstDash val="solid"/>
            <a:round/>
            <a:headEnd len="sm" w="sm" type="none"/>
            <a:tailEnd len="sm" w="sm" type="none"/>
          </a:ln>
        </p:spPr>
      </p:pic>
      <p:pic>
        <p:nvPicPr>
          <p:cNvPr id="312" name="Google Shape;312;p42"/>
          <p:cNvPicPr preferRelativeResize="0"/>
          <p:nvPr/>
        </p:nvPicPr>
        <p:blipFill rotWithShape="1">
          <a:blip r:embed="rId5">
            <a:alphaModFix/>
          </a:blip>
          <a:srcRect b="17444" l="0" r="0" t="16224"/>
          <a:stretch/>
        </p:blipFill>
        <p:spPr>
          <a:xfrm>
            <a:off x="2301150" y="931650"/>
            <a:ext cx="1179600" cy="1172700"/>
          </a:xfrm>
          <a:prstGeom prst="ellipse">
            <a:avLst/>
          </a:prstGeom>
          <a:noFill/>
          <a:ln cap="flat" cmpd="sng" w="28575">
            <a:solidFill>
              <a:srgbClr val="CEDBE8"/>
            </a:solidFill>
            <a:prstDash val="solid"/>
            <a:round/>
            <a:headEnd len="sm" w="sm" type="none"/>
            <a:tailEnd len="sm" w="sm" type="none"/>
          </a:ln>
        </p:spPr>
      </p:pic>
      <p:sp>
        <p:nvSpPr>
          <p:cNvPr id="313" name="Google Shape;313;p42"/>
          <p:cNvSpPr txBox="1"/>
          <p:nvPr/>
        </p:nvSpPr>
        <p:spPr>
          <a:xfrm>
            <a:off x="7218375" y="2761175"/>
            <a:ext cx="1492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accent3"/>
              </a:buClr>
              <a:buSzPts val="1100"/>
              <a:buFont typeface="Arial"/>
              <a:buNone/>
            </a:pPr>
            <a:r>
              <a:rPr lang="en" sz="1100">
                <a:solidFill>
                  <a:schemeClr val="dk1"/>
                </a:solidFill>
                <a:latin typeface="Arial Black"/>
                <a:ea typeface="Arial Black"/>
                <a:cs typeface="Arial Black"/>
                <a:sym typeface="Arial Black"/>
              </a:rPr>
              <a:t>SH/HK/DTX</a:t>
            </a:r>
            <a:br>
              <a:rPr lang="en" sz="1100">
                <a:solidFill>
                  <a:schemeClr val="dk1"/>
                </a:solidFill>
                <a:latin typeface="Arial Black"/>
                <a:ea typeface="Arial Black"/>
                <a:cs typeface="Arial Black"/>
                <a:sym typeface="Arial Black"/>
              </a:rPr>
            </a:br>
            <a:r>
              <a:rPr lang="en" sz="1100">
                <a:solidFill>
                  <a:schemeClr val="dk1"/>
                </a:solidFill>
                <a:latin typeface="Arial Black"/>
                <a:ea typeface="Arial Black"/>
                <a:cs typeface="Arial Black"/>
                <a:sym typeface="Arial Black"/>
              </a:rPr>
              <a:t>UT Supply Chain</a:t>
            </a:r>
            <a:endParaRPr sz="1100">
              <a:solidFill>
                <a:schemeClr val="dk1"/>
              </a:solidFill>
              <a:latin typeface="Arial Black"/>
              <a:ea typeface="Arial Black"/>
              <a:cs typeface="Arial Black"/>
              <a:sym typeface="Arial Black"/>
            </a:endParaRPr>
          </a:p>
        </p:txBody>
      </p:sp>
      <p:sp>
        <p:nvSpPr>
          <p:cNvPr id="314" name="Google Shape;314;p42"/>
          <p:cNvSpPr txBox="1"/>
          <p:nvPr/>
        </p:nvSpPr>
        <p:spPr>
          <a:xfrm>
            <a:off x="7204900" y="3441700"/>
            <a:ext cx="1492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Arial Black"/>
                <a:ea typeface="Arial Black"/>
                <a:cs typeface="Arial Black"/>
                <a:sym typeface="Arial Black"/>
              </a:rPr>
              <a:t>Travel, RedZone, Poker, </a:t>
            </a:r>
            <a:r>
              <a:rPr lang="en" sz="1100">
                <a:solidFill>
                  <a:schemeClr val="dk1"/>
                </a:solidFill>
                <a:latin typeface="Arial Black"/>
                <a:ea typeface="Arial Black"/>
                <a:cs typeface="Arial Black"/>
                <a:sym typeface="Arial Black"/>
              </a:rPr>
              <a:t>Pickleball</a:t>
            </a:r>
            <a:endParaRPr sz="1100">
              <a:solidFill>
                <a:schemeClr val="dk1"/>
              </a:solidFill>
              <a:latin typeface="Arial Black"/>
              <a:ea typeface="Arial Black"/>
              <a:cs typeface="Arial Black"/>
              <a:sym typeface="Arial Black"/>
            </a:endParaRPr>
          </a:p>
        </p:txBody>
      </p:sp>
      <p:pic>
        <p:nvPicPr>
          <p:cNvPr id="315" name="Google Shape;315;p42"/>
          <p:cNvPicPr preferRelativeResize="0"/>
          <p:nvPr/>
        </p:nvPicPr>
        <p:blipFill rotWithShape="1">
          <a:blip r:embed="rId6">
            <a:alphaModFix/>
          </a:blip>
          <a:srcRect b="27666" l="0" r="5633" t="12721"/>
          <a:stretch/>
        </p:blipFill>
        <p:spPr>
          <a:xfrm>
            <a:off x="7310200" y="911100"/>
            <a:ext cx="1282200" cy="1213800"/>
          </a:xfrm>
          <a:prstGeom prst="ellipse">
            <a:avLst/>
          </a:prstGeom>
          <a:noFill/>
          <a:ln>
            <a:noFill/>
          </a:ln>
        </p:spPr>
      </p:pic>
      <p:pic>
        <p:nvPicPr>
          <p:cNvPr id="316" name="Google Shape;316;p42"/>
          <p:cNvPicPr preferRelativeResize="0"/>
          <p:nvPr/>
        </p:nvPicPr>
        <p:blipFill rotWithShape="1">
          <a:blip r:embed="rId7">
            <a:alphaModFix/>
          </a:blip>
          <a:srcRect b="9973" l="0" r="0" t="9981"/>
          <a:stretch/>
        </p:blipFill>
        <p:spPr>
          <a:xfrm>
            <a:off x="625850" y="928200"/>
            <a:ext cx="1179600" cy="1179600"/>
          </a:xfrm>
          <a:prstGeom prst="ellipse">
            <a:avLst/>
          </a:prstGeom>
          <a:noFill/>
          <a:ln cap="flat" cmpd="sng" w="28575">
            <a:solidFill>
              <a:srgbClr val="CEDBE8"/>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aphicFrame>
        <p:nvGraphicFramePr>
          <p:cNvPr id="321" name="Google Shape;321;p43"/>
          <p:cNvGraphicFramePr/>
          <p:nvPr/>
        </p:nvGraphicFramePr>
        <p:xfrm>
          <a:off x="2348450" y="4680878"/>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latin typeface="Arial Black"/>
                          <a:ea typeface="Arial Black"/>
                          <a:cs typeface="Arial Black"/>
                          <a:sym typeface="Arial Black"/>
                        </a:rPr>
                        <a:t>Executive</a:t>
                      </a:r>
                      <a:endParaRPr sz="600">
                        <a:latin typeface="Arial Black"/>
                        <a:ea typeface="Arial Black"/>
                        <a:cs typeface="Arial Black"/>
                        <a:sym typeface="Arial Black"/>
                      </a:endParaRPr>
                    </a:p>
                    <a:p>
                      <a:pPr indent="0" lvl="0" marL="0" rtl="0" algn="ctr">
                        <a:spcBef>
                          <a:spcPts val="0"/>
                        </a:spcBef>
                        <a:spcAft>
                          <a:spcPts val="0"/>
                        </a:spcAft>
                        <a:buNone/>
                      </a:pPr>
                      <a:r>
                        <a:rPr lang="en" sz="600">
                          <a:latin typeface="Arial Black"/>
                          <a:ea typeface="Arial Black"/>
                          <a:cs typeface="Arial Black"/>
                          <a:sym typeface="Arial Black"/>
                        </a:rPr>
                        <a:t>Summary</a:t>
                      </a:r>
                      <a:endParaRPr sz="600">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E9EC"/>
                    </a:solidFill>
                  </a:tcPr>
                </a:tc>
                <a:tc>
                  <a:txBody>
                    <a:bodyPr/>
                    <a:lstStyle/>
                    <a:p>
                      <a:pPr indent="0" lvl="0" marL="0" rtl="0" algn="ctr">
                        <a:spcBef>
                          <a:spcPts val="0"/>
                        </a:spcBef>
                        <a:spcAft>
                          <a:spcPts val="0"/>
                        </a:spcAft>
                        <a:buClr>
                          <a:schemeClr val="accent3"/>
                        </a:buClr>
                        <a:buSzPts val="1100"/>
                        <a:buFont typeface="Arial"/>
                        <a:buNone/>
                      </a:pPr>
                      <a:r>
                        <a:rPr lang="en" sz="600">
                          <a:solidFill>
                            <a:schemeClr val="dk1"/>
                          </a:solidFill>
                        </a:rPr>
                        <a:t>Methodology</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Data</a:t>
                      </a:r>
                      <a:endParaRPr sz="600"/>
                    </a:p>
                  </a:txBody>
                  <a:tcPr marT="91425" marB="91425" marR="91425" marL="91425" anchor="ctr"/>
                </a:tc>
                <a:tc>
                  <a:txBody>
                    <a:bodyPr/>
                    <a:lstStyle/>
                    <a:p>
                      <a:pPr indent="0" lvl="0" marL="0" rtl="0" algn="ctr">
                        <a:spcBef>
                          <a:spcPts val="0"/>
                        </a:spcBef>
                        <a:spcAft>
                          <a:spcPts val="0"/>
                        </a:spcAft>
                        <a:buNone/>
                      </a:pPr>
                      <a:r>
                        <a:rPr lang="en" sz="600"/>
                        <a:t>Unsupervised</a:t>
                      </a:r>
                      <a:endParaRPr sz="600"/>
                    </a:p>
                    <a:p>
                      <a:pPr indent="0" lvl="0" marL="0" rtl="0" algn="ctr">
                        <a:spcBef>
                          <a:spcPts val="0"/>
                        </a:spcBef>
                        <a:spcAft>
                          <a:spcPts val="0"/>
                        </a:spcAft>
                        <a:buNone/>
                      </a:pPr>
                      <a:r>
                        <a:rPr lang="en" sz="600"/>
                        <a:t>Learning</a:t>
                      </a:r>
                      <a:endParaRPr sz="600"/>
                    </a:p>
                  </a:txBody>
                  <a:tcPr marT="91425" marB="91425" marR="91425" marL="91425" anchor="ct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
        <p:nvSpPr>
          <p:cNvPr id="322" name="Google Shape;322;p43"/>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Executive Summary</a:t>
            </a:r>
            <a:endParaRPr/>
          </a:p>
        </p:txBody>
      </p:sp>
      <p:sp>
        <p:nvSpPr>
          <p:cNvPr id="323" name="Google Shape;323;p43"/>
          <p:cNvSpPr txBox="1"/>
          <p:nvPr/>
        </p:nvSpPr>
        <p:spPr>
          <a:xfrm>
            <a:off x="877150" y="124025"/>
            <a:ext cx="8361600" cy="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sz="850">
              <a:solidFill>
                <a:schemeClr val="dk1"/>
              </a:solidFill>
              <a:latin typeface="Arial Black"/>
              <a:ea typeface="Arial Black"/>
              <a:cs typeface="Arial Black"/>
              <a:sym typeface="Arial Black"/>
            </a:endParaRPr>
          </a:p>
        </p:txBody>
      </p:sp>
      <p:sp>
        <p:nvSpPr>
          <p:cNvPr id="324" name="Google Shape;324;p43"/>
          <p:cNvSpPr txBox="1"/>
          <p:nvPr/>
        </p:nvSpPr>
        <p:spPr>
          <a:xfrm>
            <a:off x="162600" y="730475"/>
            <a:ext cx="8930400" cy="49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950">
                <a:solidFill>
                  <a:schemeClr val="dk1"/>
                </a:solidFill>
              </a:rPr>
              <a:t>Overview: </a:t>
            </a:r>
            <a:r>
              <a:rPr b="1" lang="en" sz="950">
                <a:solidFill>
                  <a:schemeClr val="dk1"/>
                </a:solidFill>
              </a:rPr>
              <a:t>In a world where competition for customers is ever-increasing, understanding key drivers of churn will allow YETI to increase retention rate by preventing churn and identify new strategies for acquisition. Both will in turn strengthen YETI’s customer base and thus its brand.</a:t>
            </a:r>
            <a:endParaRPr b="1" sz="950">
              <a:solidFill>
                <a:schemeClr val="dk1"/>
              </a:solidFill>
            </a:endParaRPr>
          </a:p>
        </p:txBody>
      </p:sp>
      <p:graphicFrame>
        <p:nvGraphicFramePr>
          <p:cNvPr id="325" name="Google Shape;325;p43"/>
          <p:cNvGraphicFramePr/>
          <p:nvPr/>
        </p:nvGraphicFramePr>
        <p:xfrm>
          <a:off x="353713" y="1281214"/>
          <a:ext cx="3000000" cy="3000000"/>
        </p:xfrm>
        <a:graphic>
          <a:graphicData uri="http://schemas.openxmlformats.org/drawingml/2006/table">
            <a:tbl>
              <a:tblPr>
                <a:noFill/>
                <a:tableStyleId>{86666DA1-EB35-46F7-9BB3-147501729EFF}</a:tableStyleId>
              </a:tblPr>
              <a:tblGrid>
                <a:gridCol w="382850"/>
                <a:gridCol w="3121650"/>
                <a:gridCol w="2024550"/>
                <a:gridCol w="3019125"/>
              </a:tblGrid>
              <a:tr h="426400">
                <a:tc>
                  <a:txBody>
                    <a:bodyPr/>
                    <a:lstStyle/>
                    <a:p>
                      <a:pPr indent="0" lvl="0" marL="0" rtl="0" algn="ctr">
                        <a:lnSpc>
                          <a:spcPct val="100000"/>
                        </a:lnSpc>
                        <a:spcBef>
                          <a:spcPts val="0"/>
                        </a:spcBef>
                        <a:spcAft>
                          <a:spcPts val="0"/>
                        </a:spcAft>
                        <a:buNone/>
                      </a:pPr>
                      <a:r>
                        <a:t/>
                      </a:r>
                      <a:endParaRPr b="1" sz="1100" u="sng"/>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lnSpc>
                          <a:spcPct val="100000"/>
                        </a:lnSpc>
                        <a:spcBef>
                          <a:spcPts val="0"/>
                        </a:spcBef>
                        <a:spcAft>
                          <a:spcPts val="0"/>
                        </a:spcAft>
                        <a:buNone/>
                      </a:pPr>
                      <a:r>
                        <a:rPr b="1" lang="en" sz="1000" u="sng"/>
                        <a:t>Finding</a:t>
                      </a:r>
                      <a:endParaRPr b="1" sz="1000" u="sng"/>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lnSpc>
                          <a:spcPct val="100000"/>
                        </a:lnSpc>
                        <a:spcBef>
                          <a:spcPts val="0"/>
                        </a:spcBef>
                        <a:spcAft>
                          <a:spcPts val="0"/>
                        </a:spcAft>
                        <a:buNone/>
                      </a:pPr>
                      <a:r>
                        <a:rPr b="1" lang="en" sz="1000" u="sng"/>
                        <a:t>Action</a:t>
                      </a:r>
                      <a:endParaRPr b="1" sz="1000" u="sng"/>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lnSpc>
                          <a:spcPct val="100000"/>
                        </a:lnSpc>
                        <a:spcBef>
                          <a:spcPts val="0"/>
                        </a:spcBef>
                        <a:spcAft>
                          <a:spcPts val="0"/>
                        </a:spcAft>
                        <a:buNone/>
                      </a:pPr>
                      <a:r>
                        <a:rPr b="1" lang="en" sz="1000" u="sng"/>
                        <a:t>Expected Return </a:t>
                      </a:r>
                      <a:endParaRPr b="1" sz="1000" u="sng"/>
                    </a:p>
                    <a:p>
                      <a:pPr indent="0" lvl="0" marL="0" rtl="0" algn="ctr">
                        <a:lnSpc>
                          <a:spcPct val="100000"/>
                        </a:lnSpc>
                        <a:spcBef>
                          <a:spcPts val="0"/>
                        </a:spcBef>
                        <a:spcAft>
                          <a:spcPts val="0"/>
                        </a:spcAft>
                        <a:buNone/>
                      </a:pPr>
                      <a:r>
                        <a:rPr lang="en" sz="1000"/>
                        <a:t>*Assumption: success rate = 20%</a:t>
                      </a:r>
                      <a:endParaRPr sz="1000"/>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553550">
                <a:tc>
                  <a:txBody>
                    <a:bodyPr/>
                    <a:lstStyle/>
                    <a:p>
                      <a:pPr indent="0" lvl="0" marL="0" rtl="0" algn="ctr">
                        <a:lnSpc>
                          <a:spcPct val="115000"/>
                        </a:lnSpc>
                        <a:spcBef>
                          <a:spcPts val="500"/>
                        </a:spcBef>
                        <a:spcAft>
                          <a:spcPts val="0"/>
                        </a:spcAft>
                        <a:buNone/>
                      </a:pPr>
                      <a:r>
                        <a:rPr b="1" lang="en" sz="800" u="sng">
                          <a:solidFill>
                            <a:schemeClr val="dk1"/>
                          </a:solidFill>
                        </a:rPr>
                        <a:t>1</a:t>
                      </a:r>
                      <a:endParaRPr b="1" sz="800" u="sng">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500"/>
                        </a:spcBef>
                        <a:spcAft>
                          <a:spcPts val="0"/>
                        </a:spcAft>
                        <a:buNone/>
                      </a:pPr>
                      <a:r>
                        <a:rPr b="1" lang="en" sz="900">
                          <a:solidFill>
                            <a:schemeClr val="dk1"/>
                          </a:solidFill>
                        </a:rPr>
                        <a:t>Customization has an increasing impact on churn propensity </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lnSpc>
                          <a:spcPct val="115000"/>
                        </a:lnSpc>
                        <a:spcBef>
                          <a:spcPts val="500"/>
                        </a:spcBef>
                        <a:spcAft>
                          <a:spcPts val="0"/>
                        </a:spcAft>
                        <a:buClr>
                          <a:schemeClr val="accent3"/>
                        </a:buClr>
                        <a:buSzPts val="1100"/>
                        <a:buFont typeface="Arial"/>
                        <a:buNone/>
                      </a:pPr>
                      <a:r>
                        <a:rPr b="1" lang="en" sz="900">
                          <a:solidFill>
                            <a:schemeClr val="dk1"/>
                          </a:solidFill>
                        </a:rPr>
                        <a:t>Target gift givers</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chemeClr val="accent3"/>
                        </a:buClr>
                        <a:buSzPts val="1100"/>
                        <a:buFont typeface="Arial"/>
                        <a:buNone/>
                      </a:pPr>
                      <a:r>
                        <a:rPr lang="en" sz="900">
                          <a:solidFill>
                            <a:schemeClr val="dk1"/>
                          </a:solidFill>
                        </a:rPr>
                        <a:t>L</a:t>
                      </a:r>
                      <a:r>
                        <a:rPr lang="en" sz="900">
                          <a:solidFill>
                            <a:schemeClr val="dk1"/>
                          </a:solidFill>
                        </a:rPr>
                        <a:t>owers churn propensity by </a:t>
                      </a:r>
                      <a:r>
                        <a:rPr b="1" lang="en" sz="900">
                          <a:solidFill>
                            <a:schemeClr val="dk1"/>
                          </a:solidFill>
                        </a:rPr>
                        <a:t>6%</a:t>
                      </a:r>
                      <a:r>
                        <a:rPr lang="en" sz="900">
                          <a:solidFill>
                            <a:schemeClr val="dk1"/>
                          </a:solidFill>
                        </a:rPr>
                        <a:t> and generates business value of </a:t>
                      </a:r>
                      <a:r>
                        <a:rPr b="1" lang="en" sz="900">
                          <a:solidFill>
                            <a:schemeClr val="dk1"/>
                          </a:solidFill>
                        </a:rPr>
                        <a:t>$1,744,604.</a:t>
                      </a:r>
                      <a:endParaRPr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r>
              <a:tr h="660500">
                <a:tc>
                  <a:txBody>
                    <a:bodyPr/>
                    <a:lstStyle/>
                    <a:p>
                      <a:pPr indent="0" lvl="0" marL="0" rtl="0" algn="ctr">
                        <a:lnSpc>
                          <a:spcPct val="115000"/>
                        </a:lnSpc>
                        <a:spcBef>
                          <a:spcPts val="500"/>
                        </a:spcBef>
                        <a:spcAft>
                          <a:spcPts val="0"/>
                        </a:spcAft>
                        <a:buNone/>
                      </a:pPr>
                      <a:r>
                        <a:rPr b="1" lang="en" sz="800" u="sng">
                          <a:solidFill>
                            <a:schemeClr val="dk1"/>
                          </a:solidFill>
                        </a:rPr>
                        <a:t>2</a:t>
                      </a:r>
                      <a:endParaRPr b="1" sz="800" u="sng">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500"/>
                        </a:spcBef>
                        <a:spcAft>
                          <a:spcPts val="0"/>
                        </a:spcAft>
                        <a:buNone/>
                      </a:pPr>
                      <a:r>
                        <a:rPr b="1" lang="en" sz="900">
                          <a:solidFill>
                            <a:schemeClr val="dk1"/>
                          </a:solidFill>
                        </a:rPr>
                        <a:t>I</a:t>
                      </a:r>
                      <a:r>
                        <a:rPr b="1" lang="en" sz="900">
                          <a:solidFill>
                            <a:schemeClr val="dk1"/>
                          </a:solidFill>
                        </a:rPr>
                        <a:t>nterest in more categories increase churn propensity for Accessory Fans but decrease for Outdoors/Cargo Fans.</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500"/>
                        </a:spcBef>
                        <a:spcAft>
                          <a:spcPts val="0"/>
                        </a:spcAft>
                        <a:buClr>
                          <a:schemeClr val="accent3"/>
                        </a:buClr>
                        <a:buSzPts val="1100"/>
                        <a:buFont typeface="Arial"/>
                        <a:buNone/>
                      </a:pPr>
                      <a:r>
                        <a:rPr b="1" lang="en" sz="900">
                          <a:solidFill>
                            <a:schemeClr val="dk1"/>
                          </a:solidFill>
                        </a:rPr>
                        <a:t>Losing accessory fans to other channels? </a:t>
                      </a:r>
                      <a:endParaRPr b="1" sz="900">
                        <a:solidFill>
                          <a:schemeClr val="dk1"/>
                        </a:solidFill>
                      </a:endParaRPr>
                    </a:p>
                    <a:p>
                      <a:pPr indent="0" lvl="0" marL="0" rtl="0" algn="l">
                        <a:spcBef>
                          <a:spcPts val="0"/>
                        </a:spcBef>
                        <a:spcAft>
                          <a:spcPts val="0"/>
                        </a:spcAft>
                        <a:buNone/>
                      </a:pPr>
                      <a:r>
                        <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solidFill>
                            <a:schemeClr val="dk1"/>
                          </a:solidFill>
                        </a:rPr>
                        <a:t>Lowers churn propensity by </a:t>
                      </a:r>
                      <a:r>
                        <a:rPr b="1" lang="en" sz="900">
                          <a:solidFill>
                            <a:schemeClr val="dk1"/>
                          </a:solidFill>
                        </a:rPr>
                        <a:t>1.3%</a:t>
                      </a:r>
                      <a:r>
                        <a:rPr lang="en" sz="900">
                          <a:solidFill>
                            <a:schemeClr val="dk1"/>
                          </a:solidFill>
                        </a:rPr>
                        <a:t> and generates business value of </a:t>
                      </a:r>
                      <a:r>
                        <a:rPr b="1" lang="en" sz="900">
                          <a:solidFill>
                            <a:schemeClr val="dk1"/>
                          </a:solidFill>
                        </a:rPr>
                        <a:t>$278,707.</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r>
              <a:tr h="526750">
                <a:tc>
                  <a:txBody>
                    <a:bodyPr/>
                    <a:lstStyle/>
                    <a:p>
                      <a:pPr indent="0" lvl="0" marL="0" rtl="0" algn="ctr">
                        <a:lnSpc>
                          <a:spcPct val="115000"/>
                        </a:lnSpc>
                        <a:spcBef>
                          <a:spcPts val="500"/>
                        </a:spcBef>
                        <a:spcAft>
                          <a:spcPts val="0"/>
                        </a:spcAft>
                        <a:buNone/>
                      </a:pPr>
                      <a:r>
                        <a:rPr b="1" lang="en" sz="800" u="sng">
                          <a:solidFill>
                            <a:schemeClr val="dk1"/>
                          </a:solidFill>
                        </a:rPr>
                        <a:t>3</a:t>
                      </a:r>
                      <a:endParaRPr b="1" sz="800" u="sng">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500"/>
                        </a:spcBef>
                        <a:spcAft>
                          <a:spcPts val="0"/>
                        </a:spcAft>
                        <a:buNone/>
                      </a:pPr>
                      <a:r>
                        <a:rPr b="1" lang="en" sz="900">
                          <a:solidFill>
                            <a:schemeClr val="dk1"/>
                          </a:solidFill>
                        </a:rPr>
                        <a:t>D</a:t>
                      </a:r>
                      <a:r>
                        <a:rPr b="1" lang="en" sz="900">
                          <a:solidFill>
                            <a:schemeClr val="dk1"/>
                          </a:solidFill>
                        </a:rPr>
                        <a:t>edicated hard cooler fans display more loyalty. </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chemeClr val="accent3"/>
                        </a:buClr>
                        <a:buSzPts val="1100"/>
                        <a:buFont typeface="Arial"/>
                        <a:buNone/>
                      </a:pPr>
                      <a:r>
                        <a:rPr b="1" lang="en" sz="900">
                          <a:solidFill>
                            <a:schemeClr val="dk1"/>
                          </a:solidFill>
                        </a:rPr>
                        <a:t>Targeted ‘not-so-pure’ hard cooler fans</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chemeClr val="accent3"/>
                        </a:buClr>
                        <a:buSzPts val="1100"/>
                        <a:buFont typeface="Arial"/>
                        <a:buNone/>
                      </a:pPr>
                      <a:r>
                        <a:rPr lang="en" sz="900">
                          <a:solidFill>
                            <a:schemeClr val="dk1"/>
                          </a:solidFill>
                        </a:rPr>
                        <a:t>Lowers churn propensity by </a:t>
                      </a:r>
                      <a:r>
                        <a:rPr b="1" lang="en" sz="900">
                          <a:solidFill>
                            <a:schemeClr val="dk1"/>
                          </a:solidFill>
                        </a:rPr>
                        <a:t>3%</a:t>
                      </a:r>
                      <a:r>
                        <a:rPr lang="en" sz="900">
                          <a:solidFill>
                            <a:schemeClr val="dk1"/>
                          </a:solidFill>
                        </a:rPr>
                        <a:t> and generates business value of </a:t>
                      </a:r>
                      <a:r>
                        <a:rPr b="1" lang="en" sz="900">
                          <a:solidFill>
                            <a:schemeClr val="dk1"/>
                          </a:solidFill>
                        </a:rPr>
                        <a:t>$26,243.</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r>
              <a:tr h="606600">
                <a:tc>
                  <a:txBody>
                    <a:bodyPr/>
                    <a:lstStyle/>
                    <a:p>
                      <a:pPr indent="0" lvl="0" marL="0" rtl="0" algn="ctr">
                        <a:spcBef>
                          <a:spcPts val="0"/>
                        </a:spcBef>
                        <a:spcAft>
                          <a:spcPts val="0"/>
                        </a:spcAft>
                        <a:buNone/>
                      </a:pPr>
                      <a:r>
                        <a:rPr b="1" lang="en" sz="800" u="sng">
                          <a:solidFill>
                            <a:schemeClr val="dk1"/>
                          </a:solidFill>
                        </a:rPr>
                        <a:t>4</a:t>
                      </a:r>
                      <a:endParaRPr b="1" sz="800" u="sng">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accent3"/>
                        </a:buClr>
                        <a:buSzPts val="1100"/>
                        <a:buFont typeface="Arial"/>
                        <a:buNone/>
                      </a:pPr>
                      <a:r>
                        <a:rPr b="1" lang="en" sz="900">
                          <a:solidFill>
                            <a:schemeClr val="dk1"/>
                          </a:solidFill>
                        </a:rPr>
                        <a:t>Lifetime decreases churn propensity at earlier stage for Hard Cooler Fans, compared to Super Fans </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chemeClr val="accent3"/>
                        </a:buClr>
                        <a:buSzPts val="1100"/>
                        <a:buFont typeface="Arial"/>
                        <a:buNone/>
                      </a:pPr>
                      <a:r>
                        <a:rPr b="1" lang="en" sz="900">
                          <a:solidFill>
                            <a:schemeClr val="dk1"/>
                          </a:solidFill>
                        </a:rPr>
                        <a:t>Targeted 40-50 month old hard cooler fan</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chemeClr val="accent3"/>
                        </a:buClr>
                        <a:buSzPts val="1100"/>
                        <a:buFont typeface="Arial"/>
                        <a:buNone/>
                      </a:pPr>
                      <a:r>
                        <a:rPr lang="en" sz="900">
                          <a:solidFill>
                            <a:schemeClr val="dk1"/>
                          </a:solidFill>
                        </a:rPr>
                        <a:t>Lowers churn propensity by </a:t>
                      </a:r>
                      <a:r>
                        <a:rPr b="1" lang="en" sz="900">
                          <a:solidFill>
                            <a:schemeClr val="dk1"/>
                          </a:solidFill>
                        </a:rPr>
                        <a:t>10%</a:t>
                      </a:r>
                      <a:r>
                        <a:rPr lang="en" sz="900">
                          <a:solidFill>
                            <a:schemeClr val="dk1"/>
                          </a:solidFill>
                        </a:rPr>
                        <a:t> and generates business value of </a:t>
                      </a:r>
                      <a:r>
                        <a:rPr b="1" lang="en" sz="900">
                          <a:solidFill>
                            <a:schemeClr val="dk1"/>
                          </a:solidFill>
                        </a:rPr>
                        <a:t>$97,788.</a:t>
                      </a:r>
                      <a:endParaRPr b="1" sz="900">
                        <a:solidFill>
                          <a:schemeClr val="dk1"/>
                        </a:solidFill>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aphicFrame>
        <p:nvGraphicFramePr>
          <p:cNvPr id="330" name="Google Shape;330;p44"/>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chemeClr val="dk1"/>
                          </a:solidFill>
                          <a:latin typeface="Arial Black"/>
                          <a:ea typeface="Arial Black"/>
                          <a:cs typeface="Arial Black"/>
                          <a:sym typeface="Arial Black"/>
                        </a:rPr>
                        <a:t>Methodology</a:t>
                      </a:r>
                      <a:endParaRPr sz="600">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AD1D7"/>
                    </a:solidFill>
                  </a:tcPr>
                </a:tc>
                <a:tc>
                  <a:txBody>
                    <a:bodyPr/>
                    <a:lstStyle/>
                    <a:p>
                      <a:pPr indent="0" lvl="0" marL="0" rtl="0" algn="ctr">
                        <a:spcBef>
                          <a:spcPts val="0"/>
                        </a:spcBef>
                        <a:spcAft>
                          <a:spcPts val="0"/>
                        </a:spcAft>
                        <a:buNone/>
                      </a:pPr>
                      <a:r>
                        <a:rPr lang="en" sz="600"/>
                        <a:t>Data</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Unsupervised</a:t>
                      </a:r>
                      <a:endParaRPr sz="600"/>
                    </a:p>
                    <a:p>
                      <a:pPr indent="0" lvl="0" marL="0" rtl="0" algn="ctr">
                        <a:spcBef>
                          <a:spcPts val="0"/>
                        </a:spcBef>
                        <a:spcAft>
                          <a:spcPts val="0"/>
                        </a:spcAft>
                        <a:buNone/>
                      </a:pPr>
                      <a:r>
                        <a:rPr lang="en" sz="600"/>
                        <a:t>Learning</a:t>
                      </a:r>
                      <a:endParaRPr sz="600"/>
                    </a:p>
                  </a:txBody>
                  <a:tcPr marT="91425" marB="91425" marR="91425" marL="91425" anchor="ct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
        <p:nvSpPr>
          <p:cNvPr id="331" name="Google Shape;331;p44"/>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Analysis Framework and Workflow</a:t>
            </a:r>
            <a:endParaRPr/>
          </a:p>
        </p:txBody>
      </p:sp>
      <p:pic>
        <p:nvPicPr>
          <p:cNvPr id="332" name="Google Shape;332;p44"/>
          <p:cNvPicPr preferRelativeResize="0"/>
          <p:nvPr/>
        </p:nvPicPr>
        <p:blipFill rotWithShape="1">
          <a:blip r:embed="rId3">
            <a:alphaModFix/>
          </a:blip>
          <a:srcRect b="0" l="0" r="0" t="0"/>
          <a:stretch/>
        </p:blipFill>
        <p:spPr>
          <a:xfrm>
            <a:off x="1090062" y="777725"/>
            <a:ext cx="6965627" cy="3737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Feature Engineering: Top-Down Approach </a:t>
            </a:r>
            <a:endParaRPr/>
          </a:p>
        </p:txBody>
      </p:sp>
      <p:pic>
        <p:nvPicPr>
          <p:cNvPr id="338" name="Google Shape;338;p45"/>
          <p:cNvPicPr preferRelativeResize="0"/>
          <p:nvPr/>
        </p:nvPicPr>
        <p:blipFill>
          <a:blip r:embed="rId3">
            <a:alphaModFix/>
          </a:blip>
          <a:stretch>
            <a:fillRect/>
          </a:stretch>
        </p:blipFill>
        <p:spPr>
          <a:xfrm>
            <a:off x="152400" y="1118838"/>
            <a:ext cx="8839199" cy="3281425"/>
          </a:xfrm>
          <a:prstGeom prst="rect">
            <a:avLst/>
          </a:prstGeom>
          <a:noFill/>
          <a:ln>
            <a:noFill/>
          </a:ln>
        </p:spPr>
      </p:pic>
      <p:graphicFrame>
        <p:nvGraphicFramePr>
          <p:cNvPr id="339" name="Google Shape;339;p45"/>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31560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latin typeface="Arial Black"/>
                          <a:ea typeface="Arial Black"/>
                          <a:cs typeface="Arial Black"/>
                          <a:sym typeface="Arial Black"/>
                        </a:rPr>
                        <a:t>Data</a:t>
                      </a:r>
                      <a:endParaRPr sz="600">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ED1DC"/>
                    </a:solidFill>
                  </a:tcPr>
                </a:tc>
                <a:tc>
                  <a:txBody>
                    <a:bodyPr/>
                    <a:lstStyle/>
                    <a:p>
                      <a:pPr indent="0" lvl="0" marL="0" rtl="0" algn="ctr">
                        <a:spcBef>
                          <a:spcPts val="0"/>
                        </a:spcBef>
                        <a:spcAft>
                          <a:spcPts val="0"/>
                        </a:spcAft>
                        <a:buNone/>
                      </a:pPr>
                      <a:r>
                        <a:rPr lang="en" sz="600"/>
                        <a:t>Unsupervised</a:t>
                      </a:r>
                      <a:endParaRPr sz="600"/>
                    </a:p>
                    <a:p>
                      <a:pPr indent="0" lvl="0" marL="0" rtl="0" algn="ctr">
                        <a:spcBef>
                          <a:spcPts val="0"/>
                        </a:spcBef>
                        <a:spcAft>
                          <a:spcPts val="0"/>
                        </a:spcAft>
                        <a:buNone/>
                      </a:pPr>
                      <a:r>
                        <a:rPr lang="en" sz="600"/>
                        <a:t>Learning</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graphicFrame>
        <p:nvGraphicFramePr>
          <p:cNvPr id="340" name="Google Shape;340;p45"/>
          <p:cNvGraphicFramePr/>
          <p:nvPr/>
        </p:nvGraphicFramePr>
        <p:xfrm>
          <a:off x="1437450" y="1161288"/>
          <a:ext cx="3000000" cy="3000000"/>
        </p:xfrm>
        <a:graphic>
          <a:graphicData uri="http://schemas.openxmlformats.org/drawingml/2006/table">
            <a:tbl>
              <a:tblPr>
                <a:noFill/>
                <a:tableStyleId>{3928EA89-4BD2-467E-9678-7C26307A1D2D}</a:tableStyleId>
              </a:tblPr>
              <a:tblGrid>
                <a:gridCol w="1170900"/>
                <a:gridCol w="1280900"/>
                <a:gridCol w="1422350"/>
                <a:gridCol w="1225900"/>
                <a:gridCol w="1233750"/>
                <a:gridCol w="1210175"/>
              </a:tblGrid>
              <a:tr h="2336100">
                <a:tc>
                  <a:txBody>
                    <a:bodyPr/>
                    <a:lstStyle/>
                    <a:p>
                      <a:pPr indent="0" lvl="0" marL="0" rtl="0" algn="ctr">
                        <a:lnSpc>
                          <a:spcPct val="115000"/>
                        </a:lnSpc>
                        <a:spcBef>
                          <a:spcPts val="0"/>
                        </a:spcBef>
                        <a:spcAft>
                          <a:spcPts val="0"/>
                        </a:spcAft>
                        <a:buNone/>
                      </a:pPr>
                      <a:r>
                        <a:rPr b="1" lang="en" sz="1300" u="sng">
                          <a:latin typeface="Calibri"/>
                          <a:ea typeface="Calibri"/>
                          <a:cs typeface="Calibri"/>
                          <a:sym typeface="Calibri"/>
                        </a:rPr>
                        <a:t>Frequency</a:t>
                      </a:r>
                      <a:endParaRPr b="1" sz="1300" u="sng">
                        <a:latin typeface="Calibri"/>
                        <a:ea typeface="Calibri"/>
                        <a:cs typeface="Calibri"/>
                        <a:sym typeface="Calibri"/>
                      </a:endParaRPr>
                    </a:p>
                    <a:p>
                      <a:pPr indent="0" lvl="0" marL="0" rtl="0" algn="ctr">
                        <a:lnSpc>
                          <a:spcPct val="115000"/>
                        </a:lnSpc>
                        <a:spcBef>
                          <a:spcPts val="0"/>
                        </a:spcBef>
                        <a:spcAft>
                          <a:spcPts val="0"/>
                        </a:spcAft>
                        <a:buNone/>
                      </a:pPr>
                      <a:r>
                        <a:rPr b="1" lang="en" sz="1300" u="sng">
                          <a:latin typeface="Calibri"/>
                          <a:ea typeface="Calibri"/>
                          <a:cs typeface="Calibri"/>
                          <a:sym typeface="Calibri"/>
                        </a:rPr>
                        <a:t>&amp;</a:t>
                      </a:r>
                      <a:endParaRPr b="1" sz="1300" u="sng">
                        <a:latin typeface="Calibri"/>
                        <a:ea typeface="Calibri"/>
                        <a:cs typeface="Calibri"/>
                        <a:sym typeface="Calibri"/>
                      </a:endParaRPr>
                    </a:p>
                    <a:p>
                      <a:pPr indent="0" lvl="0" marL="0" rtl="0" algn="ctr">
                        <a:lnSpc>
                          <a:spcPct val="115000"/>
                        </a:lnSpc>
                        <a:spcBef>
                          <a:spcPts val="0"/>
                        </a:spcBef>
                        <a:spcAft>
                          <a:spcPts val="0"/>
                        </a:spcAft>
                        <a:buNone/>
                      </a:pPr>
                      <a:r>
                        <a:rPr b="1" lang="en" sz="1300" u="sng">
                          <a:latin typeface="Calibri"/>
                          <a:ea typeface="Calibri"/>
                          <a:cs typeface="Calibri"/>
                          <a:sym typeface="Calibri"/>
                        </a:rPr>
                        <a:t>Recency</a:t>
                      </a:r>
                      <a:endParaRPr b="1" sz="1300" u="sng">
                        <a:latin typeface="Calibri"/>
                        <a:ea typeface="Calibri"/>
                        <a:cs typeface="Calibri"/>
                        <a:sym typeface="Calibri"/>
                      </a:endParaRPr>
                    </a:p>
                  </a:txBody>
                  <a:tcPr marT="45725" marB="45725" marR="91450" marL="91450">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rgbClr val="FFFFFF"/>
                      </a:solidFill>
                      <a:prstDash val="solid"/>
                      <a:round/>
                      <a:headEnd len="sm" w="sm" type="none"/>
                      <a:tailEnd len="sm" w="sm" type="none"/>
                    </a:lnT>
                    <a:lnB cap="flat" cmpd="sng" w="35725">
                      <a:solidFill>
                        <a:srgbClr val="FFFFFF"/>
                      </a:solidFill>
                      <a:prstDash val="solid"/>
                      <a:round/>
                      <a:headEnd len="sm" w="sm" type="none"/>
                      <a:tailEnd len="sm" w="sm" type="none"/>
                    </a:lnB>
                    <a:solidFill>
                      <a:srgbClr val="BED1DC"/>
                    </a:solidFill>
                  </a:tcPr>
                </a:tc>
                <a:tc>
                  <a:txBody>
                    <a:bodyPr/>
                    <a:lstStyle/>
                    <a:p>
                      <a:pPr indent="0" lvl="0" marL="0" rtl="0" algn="ctr">
                        <a:lnSpc>
                          <a:spcPct val="115000"/>
                        </a:lnSpc>
                        <a:spcBef>
                          <a:spcPts val="0"/>
                        </a:spcBef>
                        <a:spcAft>
                          <a:spcPts val="0"/>
                        </a:spcAft>
                        <a:buNone/>
                      </a:pPr>
                      <a:r>
                        <a:rPr b="1" lang="en" sz="1300" u="sng">
                          <a:latin typeface="Calibri"/>
                          <a:ea typeface="Calibri"/>
                          <a:cs typeface="Calibri"/>
                          <a:sym typeface="Calibri"/>
                        </a:rPr>
                        <a:t>Purchase History</a:t>
                      </a:r>
                      <a:endParaRPr b="1" sz="1300" u="sng">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Customer lifetime</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Purchase time</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Lifetime spent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Lifetime quantity</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Per order spent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Per order quantity</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Discount frequency order</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Discount frequency product</a:t>
                      </a:r>
                      <a:endParaRPr i="1" sz="800">
                        <a:latin typeface="Calibri"/>
                        <a:ea typeface="Calibri"/>
                        <a:cs typeface="Calibri"/>
                        <a:sym typeface="Calibri"/>
                      </a:endParaRPr>
                    </a:p>
                    <a:p>
                      <a:pPr indent="0" lvl="0" marL="0" rtl="0" algn="ctr">
                        <a:lnSpc>
                          <a:spcPct val="115000"/>
                        </a:lnSpc>
                        <a:spcBef>
                          <a:spcPts val="0"/>
                        </a:spcBef>
                        <a:spcAft>
                          <a:spcPts val="0"/>
                        </a:spcAft>
                        <a:buNone/>
                      </a:pPr>
                      <a:r>
                        <a:rPr i="1" lang="en" sz="500">
                          <a:latin typeface="Calibri"/>
                          <a:ea typeface="Calibri"/>
                          <a:cs typeface="Calibri"/>
                          <a:sym typeface="Calibri"/>
                        </a:rPr>
                        <a:t> </a:t>
                      </a:r>
                      <a:endParaRPr i="1" sz="500">
                        <a:latin typeface="Calibri"/>
                        <a:ea typeface="Calibri"/>
                        <a:cs typeface="Calibri"/>
                        <a:sym typeface="Calibri"/>
                      </a:endParaRPr>
                    </a:p>
                  </a:txBody>
                  <a:tcPr marT="45725" marB="45725" marR="91450" marL="91450">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rgbClr val="FFFFFF"/>
                      </a:solidFill>
                      <a:prstDash val="solid"/>
                      <a:round/>
                      <a:headEnd len="sm" w="sm" type="none"/>
                      <a:tailEnd len="sm" w="sm" type="none"/>
                    </a:lnT>
                    <a:lnB cap="flat" cmpd="sng" w="35725">
                      <a:solidFill>
                        <a:srgbClr val="FFFFFF"/>
                      </a:solidFill>
                      <a:prstDash val="solid"/>
                      <a:round/>
                      <a:headEnd len="sm" w="sm" type="none"/>
                      <a:tailEnd len="sm" w="sm" type="none"/>
                    </a:lnB>
                    <a:solidFill>
                      <a:srgbClr val="BED1DC"/>
                    </a:solidFill>
                  </a:tcPr>
                </a:tc>
                <a:tc>
                  <a:txBody>
                    <a:bodyPr/>
                    <a:lstStyle/>
                    <a:p>
                      <a:pPr indent="0" lvl="0" marL="0" rtl="0" algn="ctr">
                        <a:lnSpc>
                          <a:spcPct val="115000"/>
                        </a:lnSpc>
                        <a:spcBef>
                          <a:spcPts val="0"/>
                        </a:spcBef>
                        <a:spcAft>
                          <a:spcPts val="0"/>
                        </a:spcAft>
                        <a:buNone/>
                      </a:pPr>
                      <a:r>
                        <a:rPr b="1" lang="en" sz="1300" u="sng">
                          <a:latin typeface="Calibri"/>
                          <a:ea typeface="Calibri"/>
                          <a:cs typeface="Calibri"/>
                          <a:sym typeface="Calibri"/>
                        </a:rPr>
                        <a:t>Product </a:t>
                      </a:r>
                      <a:endParaRPr b="1" sz="1300" u="sng">
                        <a:latin typeface="Calibri"/>
                        <a:ea typeface="Calibri"/>
                        <a:cs typeface="Calibri"/>
                        <a:sym typeface="Calibri"/>
                      </a:endParaRPr>
                    </a:p>
                    <a:p>
                      <a:pPr indent="0" lvl="0" marL="0" rtl="0" algn="ctr">
                        <a:lnSpc>
                          <a:spcPct val="115000"/>
                        </a:lnSpc>
                        <a:spcBef>
                          <a:spcPts val="0"/>
                        </a:spcBef>
                        <a:spcAft>
                          <a:spcPts val="0"/>
                        </a:spcAft>
                        <a:buNone/>
                      </a:pPr>
                      <a:r>
                        <a:rPr b="1" lang="en" sz="1300" u="sng">
                          <a:latin typeface="Calibri"/>
                          <a:ea typeface="Calibri"/>
                          <a:cs typeface="Calibri"/>
                          <a:sym typeface="Calibri"/>
                        </a:rPr>
                        <a:t>Category</a:t>
                      </a:r>
                      <a:endParaRPr sz="900" u="sng"/>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Distinct category count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Max entry product price</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Outdoor equipment pct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Cargoal pct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Soft cooler pct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Bags pct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Drinkware pct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Hard cooler pct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Other pct</a:t>
                      </a:r>
                      <a:endParaRPr sz="300"/>
                    </a:p>
                  </a:txBody>
                  <a:tcPr marT="45725" marB="45725" marR="91450" marL="91450">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rgbClr val="FFFFFF"/>
                      </a:solidFill>
                      <a:prstDash val="solid"/>
                      <a:round/>
                      <a:headEnd len="sm" w="sm" type="none"/>
                      <a:tailEnd len="sm" w="sm" type="none"/>
                    </a:lnT>
                    <a:lnB cap="flat" cmpd="sng" w="35725">
                      <a:solidFill>
                        <a:srgbClr val="FFFFFF"/>
                      </a:solidFill>
                      <a:prstDash val="solid"/>
                      <a:round/>
                      <a:headEnd len="sm" w="sm" type="none"/>
                      <a:tailEnd len="sm" w="sm" type="none"/>
                    </a:lnB>
                    <a:solidFill>
                      <a:srgbClr val="BED1DC"/>
                    </a:solidFill>
                  </a:tcPr>
                </a:tc>
                <a:tc>
                  <a:txBody>
                    <a:bodyPr/>
                    <a:lstStyle/>
                    <a:p>
                      <a:pPr indent="0" lvl="0" marL="0" rtl="0" algn="ctr">
                        <a:lnSpc>
                          <a:spcPct val="115000"/>
                        </a:lnSpc>
                        <a:spcBef>
                          <a:spcPts val="0"/>
                        </a:spcBef>
                        <a:spcAft>
                          <a:spcPts val="0"/>
                        </a:spcAft>
                        <a:buNone/>
                      </a:pPr>
                      <a:r>
                        <a:rPr b="1" lang="en" sz="1300" u="sng">
                          <a:latin typeface="Calibri"/>
                          <a:ea typeface="Calibri"/>
                          <a:cs typeface="Calibri"/>
                          <a:sym typeface="Calibri"/>
                        </a:rPr>
                        <a:t>Color Preference</a:t>
                      </a:r>
                      <a:endParaRPr sz="900" u="sng"/>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Black</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White</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Navy</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Seafoam</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Stainless</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Charcoal</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Nordic Purple</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Harvest Red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Alpine Yellow</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Other                         </a:t>
                      </a:r>
                      <a:r>
                        <a:rPr lang="en" sz="800">
                          <a:latin typeface="Calibri"/>
                          <a:ea typeface="Calibri"/>
                          <a:cs typeface="Calibri"/>
                          <a:sym typeface="Calibri"/>
                        </a:rPr>
                        <a:t>*pct</a:t>
                      </a:r>
                      <a:endParaRPr sz="800">
                        <a:latin typeface="Calibri"/>
                        <a:ea typeface="Calibri"/>
                        <a:cs typeface="Calibri"/>
                        <a:sym typeface="Calibri"/>
                      </a:endParaRPr>
                    </a:p>
                  </a:txBody>
                  <a:tcPr marT="45725" marB="45725" marR="91450" marL="91450">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rgbClr val="FFFFFF"/>
                      </a:solidFill>
                      <a:prstDash val="solid"/>
                      <a:round/>
                      <a:headEnd len="sm" w="sm" type="none"/>
                      <a:tailEnd len="sm" w="sm" type="none"/>
                    </a:lnT>
                    <a:lnB cap="flat" cmpd="sng" w="35725">
                      <a:solidFill>
                        <a:srgbClr val="FFFFFF"/>
                      </a:solidFill>
                      <a:prstDash val="solid"/>
                      <a:round/>
                      <a:headEnd len="sm" w="sm" type="none"/>
                      <a:tailEnd len="sm" w="sm" type="none"/>
                    </a:lnB>
                    <a:solidFill>
                      <a:srgbClr val="BED1DC"/>
                    </a:solidFill>
                  </a:tcPr>
                </a:tc>
                <a:tc>
                  <a:txBody>
                    <a:bodyPr/>
                    <a:lstStyle/>
                    <a:p>
                      <a:pPr indent="0" lvl="0" marL="0" rtl="0" algn="ctr">
                        <a:lnSpc>
                          <a:spcPct val="115000"/>
                        </a:lnSpc>
                        <a:spcBef>
                          <a:spcPts val="0"/>
                        </a:spcBef>
                        <a:spcAft>
                          <a:spcPts val="0"/>
                        </a:spcAft>
                        <a:buNone/>
                      </a:pPr>
                      <a:r>
                        <a:rPr b="1" lang="en" sz="1300" u="sng">
                          <a:latin typeface="Calibri"/>
                          <a:ea typeface="Calibri"/>
                          <a:cs typeface="Calibri"/>
                          <a:sym typeface="Calibri"/>
                        </a:rPr>
                        <a:t>Email Interaction</a:t>
                      </a:r>
                      <a:endParaRPr sz="900" u="sng"/>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Email received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Email open rate</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Unsubscribed (0/1/2)</a:t>
                      </a:r>
                      <a:endParaRPr i="1" sz="800">
                        <a:latin typeface="Calibri"/>
                        <a:ea typeface="Calibri"/>
                        <a:cs typeface="Calibri"/>
                        <a:sym typeface="Calibri"/>
                      </a:endParaRPr>
                    </a:p>
                  </a:txBody>
                  <a:tcPr marT="45725" marB="45725" marR="91450" marL="91450">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rgbClr val="FFFFFF"/>
                      </a:solidFill>
                      <a:prstDash val="solid"/>
                      <a:round/>
                      <a:headEnd len="sm" w="sm" type="none"/>
                      <a:tailEnd len="sm" w="sm" type="none"/>
                    </a:lnT>
                    <a:lnB cap="flat" cmpd="sng" w="35725">
                      <a:solidFill>
                        <a:srgbClr val="FFFFFF"/>
                      </a:solidFill>
                      <a:prstDash val="solid"/>
                      <a:round/>
                      <a:headEnd len="sm" w="sm" type="none"/>
                      <a:tailEnd len="sm" w="sm" type="none"/>
                    </a:lnB>
                    <a:solidFill>
                      <a:srgbClr val="BED1DC"/>
                    </a:solidFill>
                  </a:tcPr>
                </a:tc>
                <a:tc>
                  <a:txBody>
                    <a:bodyPr/>
                    <a:lstStyle/>
                    <a:p>
                      <a:pPr indent="0" lvl="0" marL="0" rtl="0" algn="ctr">
                        <a:lnSpc>
                          <a:spcPct val="115000"/>
                        </a:lnSpc>
                        <a:spcBef>
                          <a:spcPts val="0"/>
                        </a:spcBef>
                        <a:spcAft>
                          <a:spcPts val="0"/>
                        </a:spcAft>
                        <a:buNone/>
                      </a:pPr>
                      <a:r>
                        <a:rPr b="1" lang="en" sz="1300" u="sng">
                          <a:latin typeface="Calibri"/>
                          <a:ea typeface="Calibri"/>
                          <a:cs typeface="Calibri"/>
                          <a:sym typeface="Calibri"/>
                        </a:rPr>
                        <a:t>Web Action</a:t>
                      </a:r>
                      <a:endParaRPr sz="700" u="sng"/>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Product added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Product removed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Product added to wishlist</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Customizer started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Customizer completed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Cart viewed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Checkout started</a:t>
                      </a:r>
                      <a:endParaRPr i="1" sz="800">
                        <a:latin typeface="Calibri"/>
                        <a:ea typeface="Calibri"/>
                        <a:cs typeface="Calibri"/>
                        <a:sym typeface="Calibri"/>
                      </a:endParaRPr>
                    </a:p>
                    <a:p>
                      <a:pPr indent="0" lvl="0" marL="0" rtl="0" algn="l">
                        <a:lnSpc>
                          <a:spcPct val="115000"/>
                        </a:lnSpc>
                        <a:spcBef>
                          <a:spcPts val="0"/>
                        </a:spcBef>
                        <a:spcAft>
                          <a:spcPts val="0"/>
                        </a:spcAft>
                        <a:buNone/>
                      </a:pPr>
                      <a:r>
                        <a:rPr lang="en" sz="800"/>
                        <a:t>•</a:t>
                      </a:r>
                      <a:r>
                        <a:rPr i="1" lang="en" sz="800">
                          <a:latin typeface="Calibri"/>
                          <a:ea typeface="Calibri"/>
                          <a:cs typeface="Calibri"/>
                          <a:sym typeface="Calibri"/>
                        </a:rPr>
                        <a:t> Order cancelled</a:t>
                      </a:r>
                      <a:endParaRPr i="1" sz="800">
                        <a:latin typeface="Calibri"/>
                        <a:ea typeface="Calibri"/>
                        <a:cs typeface="Calibri"/>
                        <a:sym typeface="Calibri"/>
                      </a:endParaRPr>
                    </a:p>
                    <a:p>
                      <a:pPr indent="0" lvl="0" marL="0" rtl="0" algn="l">
                        <a:lnSpc>
                          <a:spcPct val="115000"/>
                        </a:lnSpc>
                        <a:spcBef>
                          <a:spcPts val="0"/>
                        </a:spcBef>
                        <a:spcAft>
                          <a:spcPts val="0"/>
                        </a:spcAft>
                        <a:buNone/>
                      </a:pPr>
                      <a:r>
                        <a:t/>
                      </a:r>
                      <a:endParaRPr sz="800"/>
                    </a:p>
                    <a:p>
                      <a:pPr indent="0" lvl="0" marL="0" rtl="0" algn="r">
                        <a:lnSpc>
                          <a:spcPct val="115000"/>
                        </a:lnSpc>
                        <a:spcBef>
                          <a:spcPts val="0"/>
                        </a:spcBef>
                        <a:spcAft>
                          <a:spcPts val="0"/>
                        </a:spcAft>
                        <a:buNone/>
                      </a:pPr>
                      <a:r>
                        <a:rPr lang="en" sz="800">
                          <a:latin typeface="Calibri"/>
                          <a:ea typeface="Calibri"/>
                          <a:cs typeface="Calibri"/>
                          <a:sym typeface="Calibri"/>
                        </a:rPr>
                        <a:t>*count</a:t>
                      </a:r>
                      <a:endParaRPr sz="800">
                        <a:latin typeface="Calibri"/>
                        <a:ea typeface="Calibri"/>
                        <a:cs typeface="Calibri"/>
                        <a:sym typeface="Calibri"/>
                      </a:endParaRPr>
                    </a:p>
                  </a:txBody>
                  <a:tcPr marT="45725" marB="45725" marR="91450" marL="91450">
                    <a:lnL cap="flat" cmpd="sng" w="11900">
                      <a:solidFill>
                        <a:srgbClr val="FFFFFF"/>
                      </a:solidFill>
                      <a:prstDash val="solid"/>
                      <a:round/>
                      <a:headEnd len="sm" w="sm" type="none"/>
                      <a:tailEnd len="sm" w="sm" type="none"/>
                    </a:lnL>
                    <a:lnR cap="flat" cmpd="sng" w="11900">
                      <a:solidFill>
                        <a:srgbClr val="FFFFFF"/>
                      </a:solidFill>
                      <a:prstDash val="solid"/>
                      <a:round/>
                      <a:headEnd len="sm" w="sm" type="none"/>
                      <a:tailEnd len="sm" w="sm" type="none"/>
                    </a:lnR>
                    <a:lnT cap="flat" cmpd="sng" w="11900">
                      <a:solidFill>
                        <a:srgbClr val="FFFFFF"/>
                      </a:solidFill>
                      <a:prstDash val="solid"/>
                      <a:round/>
                      <a:headEnd len="sm" w="sm" type="none"/>
                      <a:tailEnd len="sm" w="sm" type="none"/>
                    </a:lnT>
                    <a:lnB cap="flat" cmpd="sng" w="35725">
                      <a:solidFill>
                        <a:srgbClr val="FFFFFF"/>
                      </a:solidFill>
                      <a:prstDash val="solid"/>
                      <a:round/>
                      <a:headEnd len="sm" w="sm" type="none"/>
                      <a:tailEnd len="sm" w="sm" type="none"/>
                    </a:lnB>
                    <a:solidFill>
                      <a:srgbClr val="BED1DC"/>
                    </a:solidFill>
                  </a:tcPr>
                </a:tc>
              </a:tr>
            </a:tbl>
          </a:graphicData>
        </a:graphic>
      </p:graphicFrame>
      <p:sp>
        <p:nvSpPr>
          <p:cNvPr id="341" name="Google Shape;341;p45"/>
          <p:cNvSpPr/>
          <p:nvPr/>
        </p:nvSpPr>
        <p:spPr>
          <a:xfrm>
            <a:off x="2660050" y="3543850"/>
            <a:ext cx="2472300" cy="384900"/>
          </a:xfrm>
          <a:prstGeom prst="roundRect">
            <a:avLst>
              <a:gd fmla="val 16667" name="adj"/>
            </a:avLst>
          </a:prstGeom>
          <a:solidFill>
            <a:srgbClr val="B6D7A8">
              <a:alpha val="50000"/>
            </a:srgbClr>
          </a:solidFill>
          <a:ln cap="flat" cmpd="sng" w="28575">
            <a:solidFill>
              <a:srgbClr val="426F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5"/>
          <p:cNvSpPr txBox="1"/>
          <p:nvPr/>
        </p:nvSpPr>
        <p:spPr>
          <a:xfrm>
            <a:off x="2913150" y="3204038"/>
            <a:ext cx="327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8761D"/>
                </a:solidFill>
                <a:latin typeface="Arial Black"/>
                <a:ea typeface="Arial Black"/>
                <a:cs typeface="Arial Black"/>
                <a:sym typeface="Arial Black"/>
              </a:rPr>
              <a:t>Principal Component Analysis</a:t>
            </a:r>
            <a:endParaRPr sz="900">
              <a:solidFill>
                <a:srgbClr val="38761D"/>
              </a:solidFill>
              <a:latin typeface="Arial Black"/>
              <a:ea typeface="Arial Black"/>
              <a:cs typeface="Arial Black"/>
              <a:sym typeface="Arial Black"/>
            </a:endParaRPr>
          </a:p>
        </p:txBody>
      </p:sp>
      <p:sp>
        <p:nvSpPr>
          <p:cNvPr id="343" name="Google Shape;343;p45"/>
          <p:cNvSpPr txBox="1"/>
          <p:nvPr/>
        </p:nvSpPr>
        <p:spPr>
          <a:xfrm>
            <a:off x="138875" y="837500"/>
            <a:ext cx="415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chemeClr val="dk1"/>
                </a:solidFill>
              </a:rPr>
              <a:t>2.1mm unique customers with ≥2 purchases</a:t>
            </a:r>
            <a:endParaRPr b="1" i="1"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ctrTitle"/>
          </p:nvPr>
        </p:nvSpPr>
        <p:spPr>
          <a:xfrm>
            <a:off x="190179" y="26005"/>
            <a:ext cx="8818800" cy="542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Black"/>
              <a:buNone/>
            </a:pPr>
            <a:r>
              <a:rPr lang="en"/>
              <a:t>Unsupervised Learning</a:t>
            </a:r>
            <a:endParaRPr/>
          </a:p>
        </p:txBody>
      </p:sp>
      <p:sp>
        <p:nvSpPr>
          <p:cNvPr id="349" name="Google Shape;349;p46"/>
          <p:cNvSpPr txBox="1"/>
          <p:nvPr>
            <p:ph idx="4294967295" type="subTitle"/>
          </p:nvPr>
        </p:nvSpPr>
        <p:spPr>
          <a:xfrm>
            <a:off x="967050" y="870450"/>
            <a:ext cx="1992000" cy="289500"/>
          </a:xfrm>
          <a:prstGeom prst="rect">
            <a:avLst/>
          </a:prstGeom>
          <a:noFill/>
          <a:ln>
            <a:noFill/>
          </a:ln>
        </p:spPr>
        <p:txBody>
          <a:bodyPr anchorCtr="0" anchor="b" bIns="0" lIns="68575" spcFirstLastPara="1" rIns="68575" wrap="square" tIns="0">
            <a:noAutofit/>
          </a:bodyPr>
          <a:lstStyle/>
          <a:p>
            <a:pPr indent="0" lvl="0" marL="0" marR="0" rtl="0" algn="l">
              <a:lnSpc>
                <a:spcPct val="90000"/>
              </a:lnSpc>
              <a:spcBef>
                <a:spcPts val="0"/>
              </a:spcBef>
              <a:spcAft>
                <a:spcPts val="0"/>
              </a:spcAft>
              <a:buClr>
                <a:srgbClr val="7F7F7F"/>
              </a:buClr>
              <a:buSzPts val="1400"/>
              <a:buFont typeface="Arial"/>
              <a:buNone/>
            </a:pPr>
            <a:r>
              <a:rPr lang="en" sz="1300">
                <a:solidFill>
                  <a:schemeClr val="dk1"/>
                </a:solidFill>
              </a:rPr>
              <a:t>MODEL SELECTION </a:t>
            </a:r>
            <a:endParaRPr sz="1300">
              <a:solidFill>
                <a:schemeClr val="dk1"/>
              </a:solidFill>
            </a:endParaRPr>
          </a:p>
        </p:txBody>
      </p:sp>
      <p:graphicFrame>
        <p:nvGraphicFramePr>
          <p:cNvPr id="350" name="Google Shape;350;p46"/>
          <p:cNvGraphicFramePr/>
          <p:nvPr/>
        </p:nvGraphicFramePr>
        <p:xfrm>
          <a:off x="591554" y="1889820"/>
          <a:ext cx="3000000" cy="3000000"/>
        </p:xfrm>
        <a:graphic>
          <a:graphicData uri="http://schemas.openxmlformats.org/drawingml/2006/table">
            <a:tbl>
              <a:tblPr bandRow="1" firstRow="1">
                <a:noFill/>
                <a:tableStyleId>{F66449F6-78A3-469B-AFE5-9B7555F46931}</a:tableStyleId>
              </a:tblPr>
              <a:tblGrid>
                <a:gridCol w="914325"/>
                <a:gridCol w="914325"/>
                <a:gridCol w="914325"/>
              </a:tblGrid>
              <a:tr h="590750">
                <a:tc>
                  <a:txBody>
                    <a:bodyPr/>
                    <a:lstStyle/>
                    <a:p>
                      <a:pPr indent="0" lvl="0" marL="0" marR="0" rtl="0" algn="ctr">
                        <a:spcBef>
                          <a:spcPts val="0"/>
                        </a:spcBef>
                        <a:spcAft>
                          <a:spcPts val="0"/>
                        </a:spcAft>
                        <a:buNone/>
                      </a:pPr>
                      <a:r>
                        <a:t/>
                      </a:r>
                      <a:endParaRPr sz="800" u="none" cap="none" strike="noStrike">
                        <a:latin typeface="Arial"/>
                        <a:ea typeface="Arial"/>
                        <a:cs typeface="Arial"/>
                        <a:sym typeface="Arial"/>
                      </a:endParaRPr>
                    </a:p>
                  </a:txBody>
                  <a:tcPr marT="34300" marB="34300" marR="68600" marL="68600" anchor="ctr">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800" u="none" cap="none" strike="noStrike">
                          <a:latin typeface="Arial"/>
                          <a:ea typeface="Arial"/>
                          <a:cs typeface="Arial"/>
                          <a:sym typeface="Arial"/>
                        </a:rPr>
                        <a:t>FLAT</a:t>
                      </a:r>
                      <a:endParaRPr sz="1100"/>
                    </a:p>
                  </a:txBody>
                  <a:tcPr marT="34300" marB="34300" marR="68600" marL="68600" anchor="ctr">
                    <a:lnL cap="flat" cmpd="sng" w="12700">
                      <a:solidFill>
                        <a:schemeClr val="lt1">
                          <a:alpha val="0"/>
                        </a:schemeClr>
                      </a:solidFill>
                      <a:prstDash val="solid"/>
                      <a:round/>
                      <a:headEnd len="sm" w="sm" type="none"/>
                      <a:tailEnd len="sm" w="sm" type="none"/>
                    </a:lnL>
                    <a:lnB cap="flat" cmpd="sng" w="12700">
                      <a:solidFill>
                        <a:schemeClr val="accent6"/>
                      </a:solidFill>
                      <a:prstDash val="solid"/>
                      <a:round/>
                      <a:headEnd len="sm" w="sm" type="none"/>
                      <a:tailEnd len="sm" w="sm" type="none"/>
                    </a:lnB>
                    <a:solidFill>
                      <a:srgbClr val="012A45"/>
                    </a:solidFill>
                  </a:tcPr>
                </a:tc>
                <a:tc>
                  <a:txBody>
                    <a:bodyPr/>
                    <a:lstStyle/>
                    <a:p>
                      <a:pPr indent="0" lvl="0" marL="0" marR="0" rtl="0" algn="ctr">
                        <a:spcBef>
                          <a:spcPts val="0"/>
                        </a:spcBef>
                        <a:spcAft>
                          <a:spcPts val="0"/>
                        </a:spcAft>
                        <a:buNone/>
                      </a:pPr>
                      <a:r>
                        <a:rPr lang="en" sz="800">
                          <a:latin typeface="Arial"/>
                          <a:ea typeface="Arial"/>
                          <a:cs typeface="Arial"/>
                          <a:sym typeface="Arial"/>
                        </a:rPr>
                        <a:t>HIERARCHICAL</a:t>
                      </a:r>
                      <a:r>
                        <a:rPr lang="en" sz="800" u="none" cap="none" strike="noStrike">
                          <a:latin typeface="Arial"/>
                          <a:ea typeface="Arial"/>
                          <a:cs typeface="Arial"/>
                          <a:sym typeface="Arial"/>
                        </a:rPr>
                        <a:t> </a:t>
                      </a:r>
                      <a:endParaRPr sz="1100"/>
                    </a:p>
                  </a:txBody>
                  <a:tcPr marT="34300" marB="34300" marR="68600" marL="68600" anchor="ctr">
                    <a:lnB cap="flat" cmpd="sng" w="12700">
                      <a:solidFill>
                        <a:srgbClr val="004860"/>
                      </a:solidFill>
                      <a:prstDash val="solid"/>
                      <a:round/>
                      <a:headEnd len="sm" w="sm" type="none"/>
                      <a:tailEnd len="sm" w="sm" type="none"/>
                    </a:lnB>
                    <a:solidFill>
                      <a:srgbClr val="012A45"/>
                    </a:solidFill>
                  </a:tcPr>
                </a:tc>
              </a:tr>
              <a:tr h="590750">
                <a:tc>
                  <a:txBody>
                    <a:bodyPr/>
                    <a:lstStyle/>
                    <a:p>
                      <a:pPr indent="0" lvl="0" marL="0" marR="0" rtl="0" algn="ctr">
                        <a:spcBef>
                          <a:spcPts val="0"/>
                        </a:spcBef>
                        <a:spcAft>
                          <a:spcPts val="0"/>
                        </a:spcAft>
                        <a:buNone/>
                      </a:pPr>
                      <a:r>
                        <a:rPr b="1" lang="en" sz="800" u="none" cap="none" strike="noStrike">
                          <a:solidFill>
                            <a:schemeClr val="lt1"/>
                          </a:solidFill>
                          <a:latin typeface="Arial"/>
                          <a:ea typeface="Arial"/>
                          <a:cs typeface="Arial"/>
                          <a:sym typeface="Arial"/>
                        </a:rPr>
                        <a:t>CENTROID/ PARAMETRIC</a:t>
                      </a:r>
                      <a:endParaRPr sz="1100"/>
                    </a:p>
                  </a:txBody>
                  <a:tcPr marT="34300" marB="34300" marR="68600" marL="68600" anchor="ctr">
                    <a:lnR cap="flat" cmpd="sng" w="12700">
                      <a:solidFill>
                        <a:schemeClr val="accent6"/>
                      </a:solidFill>
                      <a:prstDash val="solid"/>
                      <a:round/>
                      <a:headEnd len="sm" w="sm" type="none"/>
                      <a:tailEnd len="sm" w="sm" type="none"/>
                    </a:lnR>
                    <a:lnT cap="flat" cmpd="sng" w="38100">
                      <a:solidFill>
                        <a:schemeClr val="lt1">
                          <a:alpha val="0"/>
                        </a:schemeClr>
                      </a:solidFill>
                      <a:prstDash val="solid"/>
                      <a:round/>
                      <a:headEnd len="sm" w="sm" type="none"/>
                      <a:tailEnd len="sm" w="sm" type="none"/>
                    </a:lnT>
                    <a:solidFill>
                      <a:srgbClr val="012A45"/>
                    </a:solidFill>
                  </a:tcPr>
                </a:tc>
                <a:tc>
                  <a:txBody>
                    <a:bodyPr/>
                    <a:lstStyle/>
                    <a:p>
                      <a:pPr indent="0" lvl="0" marL="0" marR="0" rtl="0" algn="ctr">
                        <a:spcBef>
                          <a:spcPts val="0"/>
                        </a:spcBef>
                        <a:spcAft>
                          <a:spcPts val="0"/>
                        </a:spcAft>
                        <a:buNone/>
                      </a:pPr>
                      <a:r>
                        <a:rPr b="1" lang="en" sz="800" u="none" cap="none" strike="noStrike">
                          <a:solidFill>
                            <a:schemeClr val="accent6"/>
                          </a:solidFill>
                          <a:latin typeface="Arial"/>
                          <a:ea typeface="Arial"/>
                          <a:cs typeface="Arial"/>
                          <a:sym typeface="Arial"/>
                        </a:rPr>
                        <a:t>K-MEANS</a:t>
                      </a:r>
                      <a:endParaRPr sz="1100">
                        <a:solidFill>
                          <a:schemeClr val="accent6"/>
                        </a:solidFill>
                      </a:endParaRPr>
                    </a:p>
                    <a:p>
                      <a:pPr indent="0" lvl="0" marL="0" marR="0" rtl="0" algn="ctr">
                        <a:spcBef>
                          <a:spcPts val="0"/>
                        </a:spcBef>
                        <a:spcAft>
                          <a:spcPts val="0"/>
                        </a:spcAft>
                        <a:buNone/>
                      </a:pPr>
                      <a:r>
                        <a:rPr b="1" lang="en" sz="800" u="none" cap="none" strike="noStrike">
                          <a:solidFill>
                            <a:schemeClr val="accent6"/>
                          </a:solidFill>
                          <a:latin typeface="Arial"/>
                          <a:ea typeface="Arial"/>
                          <a:cs typeface="Arial"/>
                          <a:sym typeface="Arial"/>
                        </a:rPr>
                        <a:t>GMM</a:t>
                      </a:r>
                      <a:endParaRPr sz="1100">
                        <a:solidFill>
                          <a:schemeClr val="accent6"/>
                        </a:solidFill>
                      </a:endParaRPr>
                    </a:p>
                  </a:txBody>
                  <a:tcPr marT="34300" marB="34300" marR="68600" marL="68600" anchor="ctr">
                    <a:lnL cap="flat" cmpd="sng" w="12700">
                      <a:solidFill>
                        <a:schemeClr val="accent6"/>
                      </a:solidFill>
                      <a:prstDash val="solid"/>
                      <a:round/>
                      <a:headEnd len="sm" w="sm" type="none"/>
                      <a:tailEnd len="sm" w="sm" type="none"/>
                    </a:lnL>
                    <a:lnR cap="flat" cmpd="sng" w="12700">
                      <a:solidFill>
                        <a:schemeClr val="accent6"/>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chemeClr val="accent6"/>
                      </a:solidFill>
                      <a:prstDash val="solid"/>
                      <a:round/>
                      <a:headEnd len="sm" w="sm" type="none"/>
                      <a:tailEnd len="sm" w="sm" type="none"/>
                    </a:lnB>
                    <a:solidFill>
                      <a:srgbClr val="7F7F7F"/>
                    </a:solidFill>
                  </a:tcPr>
                </a:tc>
                <a:tc>
                  <a:txBody>
                    <a:bodyPr/>
                    <a:lstStyle/>
                    <a:p>
                      <a:pPr indent="0" lvl="0" marL="0" marR="0" rtl="0" algn="ctr">
                        <a:spcBef>
                          <a:spcPts val="0"/>
                        </a:spcBef>
                        <a:spcAft>
                          <a:spcPts val="0"/>
                        </a:spcAft>
                        <a:buNone/>
                      </a:pPr>
                      <a:r>
                        <a:rPr b="1" lang="en" sz="800" u="none" cap="none" strike="noStrike">
                          <a:latin typeface="Arial"/>
                          <a:ea typeface="Arial"/>
                          <a:cs typeface="Arial"/>
                          <a:sym typeface="Arial"/>
                        </a:rPr>
                        <a:t>WARD </a:t>
                      </a:r>
                      <a:endParaRPr sz="1100"/>
                    </a:p>
                    <a:p>
                      <a:pPr indent="0" lvl="0" marL="0" marR="0" rtl="0" algn="ctr">
                        <a:spcBef>
                          <a:spcPts val="0"/>
                        </a:spcBef>
                        <a:spcAft>
                          <a:spcPts val="0"/>
                        </a:spcAft>
                        <a:buNone/>
                      </a:pPr>
                      <a:r>
                        <a:rPr b="1" lang="en" sz="800" u="none" cap="none" strike="noStrike">
                          <a:latin typeface="Arial"/>
                          <a:ea typeface="Arial"/>
                          <a:cs typeface="Arial"/>
                          <a:sym typeface="Arial"/>
                        </a:rPr>
                        <a:t>COMPLETE- LINKAGE</a:t>
                      </a:r>
                      <a:endParaRPr sz="1100"/>
                    </a:p>
                  </a:txBody>
                  <a:tcPr marT="34300" marB="34300" marR="68600" marL="68600" anchor="ctr">
                    <a:lnL cap="flat" cmpd="sng" w="12700">
                      <a:solidFill>
                        <a:schemeClr val="accent6"/>
                      </a:solidFill>
                      <a:prstDash val="solid"/>
                      <a:round/>
                      <a:headEnd len="sm" w="sm" type="none"/>
                      <a:tailEnd len="sm" w="sm" type="none"/>
                    </a:lnL>
                    <a:lnR cap="flat" cmpd="sng" w="12700">
                      <a:solidFill>
                        <a:srgbClr val="004860"/>
                      </a:solidFill>
                      <a:prstDash val="solid"/>
                      <a:round/>
                      <a:headEnd len="sm" w="sm" type="none"/>
                      <a:tailEnd len="sm" w="sm" type="none"/>
                    </a:lnR>
                    <a:lnT cap="flat" cmpd="sng" w="12700">
                      <a:solidFill>
                        <a:srgbClr val="004860"/>
                      </a:solidFill>
                      <a:prstDash val="solid"/>
                      <a:round/>
                      <a:headEnd len="sm" w="sm" type="none"/>
                      <a:tailEnd len="sm" w="sm" type="none"/>
                    </a:lnT>
                    <a:lnB cap="flat" cmpd="sng" w="12700">
                      <a:solidFill>
                        <a:srgbClr val="004860"/>
                      </a:solidFill>
                      <a:prstDash val="solid"/>
                      <a:round/>
                      <a:headEnd len="sm" w="sm" type="none"/>
                      <a:tailEnd len="sm" w="sm" type="none"/>
                    </a:lnB>
                    <a:solidFill>
                      <a:schemeClr val="lt2"/>
                    </a:solidFill>
                  </a:tcPr>
                </a:tc>
              </a:tr>
              <a:tr h="590750">
                <a:tc>
                  <a:txBody>
                    <a:bodyPr/>
                    <a:lstStyle/>
                    <a:p>
                      <a:pPr indent="0" lvl="0" marL="0" marR="0" rtl="0" algn="ctr">
                        <a:spcBef>
                          <a:spcPts val="0"/>
                        </a:spcBef>
                        <a:spcAft>
                          <a:spcPts val="0"/>
                        </a:spcAft>
                        <a:buNone/>
                      </a:pPr>
                      <a:r>
                        <a:rPr b="1" lang="en" sz="800" u="none" cap="none" strike="noStrike">
                          <a:solidFill>
                            <a:schemeClr val="lt1"/>
                          </a:solidFill>
                          <a:latin typeface="Arial"/>
                          <a:ea typeface="Arial"/>
                          <a:cs typeface="Arial"/>
                          <a:sym typeface="Arial"/>
                        </a:rPr>
                        <a:t>DENSITY/ NON-PARAMETRIC</a:t>
                      </a:r>
                      <a:endParaRPr sz="1100"/>
                    </a:p>
                  </a:txBody>
                  <a:tcPr marT="34300" marB="34300" marR="68600" marL="68600" anchor="ctr">
                    <a:lnR cap="flat" cmpd="sng" w="12700">
                      <a:solidFill>
                        <a:srgbClr val="004860"/>
                      </a:solidFill>
                      <a:prstDash val="solid"/>
                      <a:round/>
                      <a:headEnd len="sm" w="sm" type="none"/>
                      <a:tailEnd len="sm" w="sm" type="none"/>
                    </a:lnR>
                    <a:solidFill>
                      <a:srgbClr val="012A45"/>
                    </a:solidFill>
                  </a:tcPr>
                </a:tc>
                <a:tc>
                  <a:txBody>
                    <a:bodyPr/>
                    <a:lstStyle/>
                    <a:p>
                      <a:pPr indent="0" lvl="0" marL="0" marR="0" rtl="0" algn="ctr">
                        <a:spcBef>
                          <a:spcPts val="0"/>
                        </a:spcBef>
                        <a:spcAft>
                          <a:spcPts val="0"/>
                        </a:spcAft>
                        <a:buNone/>
                      </a:pPr>
                      <a:r>
                        <a:rPr b="1" lang="en" sz="800" u="none" cap="none" strike="noStrike">
                          <a:latin typeface="Arial"/>
                          <a:ea typeface="Arial"/>
                          <a:cs typeface="Arial"/>
                          <a:sym typeface="Arial"/>
                        </a:rPr>
                        <a:t>DBSCAN</a:t>
                      </a:r>
                      <a:endParaRPr sz="1100"/>
                    </a:p>
                    <a:p>
                      <a:pPr indent="0" lvl="0" marL="0" marR="0" rtl="0" algn="ctr">
                        <a:spcBef>
                          <a:spcPts val="0"/>
                        </a:spcBef>
                        <a:spcAft>
                          <a:spcPts val="0"/>
                        </a:spcAft>
                        <a:buNone/>
                      </a:pPr>
                      <a:r>
                        <a:rPr b="1" lang="en" sz="800" u="none" cap="none" strike="noStrike">
                          <a:latin typeface="Arial"/>
                          <a:ea typeface="Arial"/>
                          <a:cs typeface="Arial"/>
                          <a:sym typeface="Arial"/>
                        </a:rPr>
                        <a:t>MEAN SHIFT</a:t>
                      </a:r>
                      <a:endParaRPr sz="1100"/>
                    </a:p>
                  </a:txBody>
                  <a:tcPr marT="34300" marB="34300" marR="68600" marL="68600" anchor="ctr">
                    <a:lnL cap="flat" cmpd="sng" w="12700">
                      <a:solidFill>
                        <a:srgbClr val="004860"/>
                      </a:solidFill>
                      <a:prstDash val="solid"/>
                      <a:round/>
                      <a:headEnd len="sm" w="sm" type="none"/>
                      <a:tailEnd len="sm" w="sm" type="none"/>
                    </a:lnL>
                    <a:lnR cap="flat" cmpd="sng" w="12700">
                      <a:solidFill>
                        <a:srgbClr val="004860"/>
                      </a:solidFill>
                      <a:prstDash val="solid"/>
                      <a:round/>
                      <a:headEnd len="sm" w="sm" type="none"/>
                      <a:tailEnd len="sm" w="sm" type="none"/>
                    </a:lnR>
                    <a:lnT cap="flat" cmpd="sng" w="12700">
                      <a:solidFill>
                        <a:schemeClr val="accent6"/>
                      </a:solidFill>
                      <a:prstDash val="solid"/>
                      <a:round/>
                      <a:headEnd len="sm" w="sm" type="none"/>
                      <a:tailEnd len="sm" w="sm" type="none"/>
                    </a:lnT>
                    <a:lnB cap="flat" cmpd="sng" w="12700">
                      <a:solidFill>
                        <a:srgbClr val="004860"/>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b="1" lang="en" sz="800" u="none" cap="none" strike="noStrike">
                          <a:latin typeface="Arial"/>
                          <a:ea typeface="Arial"/>
                          <a:cs typeface="Arial"/>
                          <a:sym typeface="Arial"/>
                        </a:rPr>
                        <a:t>HDBSCAN</a:t>
                      </a:r>
                      <a:endParaRPr sz="1100"/>
                    </a:p>
                  </a:txBody>
                  <a:tcPr marT="34300" marB="34300" marR="68600" marL="68600" anchor="ctr">
                    <a:lnL cap="flat" cmpd="sng" w="12700">
                      <a:solidFill>
                        <a:srgbClr val="004860"/>
                      </a:solidFill>
                      <a:prstDash val="solid"/>
                      <a:round/>
                      <a:headEnd len="sm" w="sm" type="none"/>
                      <a:tailEnd len="sm" w="sm" type="none"/>
                    </a:lnL>
                    <a:lnR cap="flat" cmpd="sng" w="12700">
                      <a:solidFill>
                        <a:srgbClr val="004860"/>
                      </a:solidFill>
                      <a:prstDash val="solid"/>
                      <a:round/>
                      <a:headEnd len="sm" w="sm" type="none"/>
                      <a:tailEnd len="sm" w="sm" type="none"/>
                    </a:lnR>
                    <a:lnT cap="flat" cmpd="sng" w="12700">
                      <a:solidFill>
                        <a:srgbClr val="004860"/>
                      </a:solidFill>
                      <a:prstDash val="solid"/>
                      <a:round/>
                      <a:headEnd len="sm" w="sm" type="none"/>
                      <a:tailEnd len="sm" w="sm" type="none"/>
                    </a:lnT>
                    <a:lnB cap="flat" cmpd="sng" w="12700">
                      <a:solidFill>
                        <a:srgbClr val="004860"/>
                      </a:solidFill>
                      <a:prstDash val="solid"/>
                      <a:round/>
                      <a:headEnd len="sm" w="sm" type="none"/>
                      <a:tailEnd len="sm" w="sm" type="none"/>
                    </a:lnB>
                    <a:solidFill>
                      <a:schemeClr val="lt2"/>
                    </a:solidFill>
                  </a:tcPr>
                </a:tc>
              </a:tr>
            </a:tbl>
          </a:graphicData>
        </a:graphic>
      </p:graphicFrame>
      <p:pic>
        <p:nvPicPr>
          <p:cNvPr id="351" name="Google Shape;351;p46"/>
          <p:cNvPicPr preferRelativeResize="0"/>
          <p:nvPr/>
        </p:nvPicPr>
        <p:blipFill rotWithShape="1">
          <a:blip r:embed="rId3">
            <a:alphaModFix/>
          </a:blip>
          <a:srcRect b="0" l="49624" r="0" t="0"/>
          <a:stretch/>
        </p:blipFill>
        <p:spPr>
          <a:xfrm>
            <a:off x="4169262" y="1104550"/>
            <a:ext cx="4345124" cy="3005462"/>
          </a:xfrm>
          <a:prstGeom prst="rect">
            <a:avLst/>
          </a:prstGeom>
          <a:noFill/>
          <a:ln>
            <a:noFill/>
          </a:ln>
        </p:spPr>
      </p:pic>
      <p:graphicFrame>
        <p:nvGraphicFramePr>
          <p:cNvPr id="352" name="Google Shape;352;p46"/>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14665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Unsupervised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6F9E"/>
                    </a:solidFill>
                  </a:tcP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
        <p:nvSpPr>
          <p:cNvPr id="353" name="Google Shape;353;p46"/>
          <p:cNvSpPr txBox="1"/>
          <p:nvPr>
            <p:ph idx="4294967295" type="subTitle"/>
          </p:nvPr>
        </p:nvSpPr>
        <p:spPr>
          <a:xfrm>
            <a:off x="5345825" y="803650"/>
            <a:ext cx="1992000" cy="289500"/>
          </a:xfrm>
          <a:prstGeom prst="rect">
            <a:avLst/>
          </a:prstGeom>
          <a:noFill/>
          <a:ln>
            <a:noFill/>
          </a:ln>
        </p:spPr>
        <p:txBody>
          <a:bodyPr anchorCtr="0" anchor="b" bIns="0" lIns="68575" spcFirstLastPara="1" rIns="68575" wrap="square" tIns="0">
            <a:noAutofit/>
          </a:bodyPr>
          <a:lstStyle/>
          <a:p>
            <a:pPr indent="0" lvl="0" marL="0" marR="0" rtl="0" algn="l">
              <a:lnSpc>
                <a:spcPct val="90000"/>
              </a:lnSpc>
              <a:spcBef>
                <a:spcPts val="0"/>
              </a:spcBef>
              <a:spcAft>
                <a:spcPts val="0"/>
              </a:spcAft>
              <a:buClr>
                <a:srgbClr val="7F7F7F"/>
              </a:buClr>
              <a:buSzPts val="1400"/>
              <a:buFont typeface="Arial"/>
              <a:buNone/>
            </a:pPr>
            <a:r>
              <a:rPr lang="en" sz="1300">
                <a:solidFill>
                  <a:schemeClr val="dk1"/>
                </a:solidFill>
              </a:rPr>
              <a:t>TIME COMPLEXITY</a:t>
            </a:r>
            <a:endParaRPr sz="1300">
              <a:solidFill>
                <a:schemeClr val="dk1"/>
              </a:solidFill>
            </a:endParaRPr>
          </a:p>
        </p:txBody>
      </p:sp>
      <p:sp>
        <p:nvSpPr>
          <p:cNvPr id="354" name="Google Shape;354;p46"/>
          <p:cNvSpPr txBox="1"/>
          <p:nvPr/>
        </p:nvSpPr>
        <p:spPr>
          <a:xfrm>
            <a:off x="190175" y="4308025"/>
            <a:ext cx="4465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 </a:t>
            </a:r>
            <a:r>
              <a:rPr lang="en" sz="700"/>
              <a:t>Source: “HDBSCAN, Fast Density Based Clustering, the How and the Why”, John Healy, 2018</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Before We Continue, </a:t>
            </a:r>
            <a:endParaRPr/>
          </a:p>
        </p:txBody>
      </p:sp>
      <p:pic>
        <p:nvPicPr>
          <p:cNvPr id="360" name="Google Shape;360;p47"/>
          <p:cNvPicPr preferRelativeResize="0"/>
          <p:nvPr/>
        </p:nvPicPr>
        <p:blipFill rotWithShape="1">
          <a:blip r:embed="rId3">
            <a:alphaModFix/>
          </a:blip>
          <a:srcRect b="0" l="0" r="0" t="10088"/>
          <a:stretch/>
        </p:blipFill>
        <p:spPr>
          <a:xfrm>
            <a:off x="225200" y="1513175"/>
            <a:ext cx="4000650" cy="2898799"/>
          </a:xfrm>
          <a:prstGeom prst="rect">
            <a:avLst/>
          </a:prstGeom>
          <a:noFill/>
          <a:ln>
            <a:noFill/>
          </a:ln>
        </p:spPr>
      </p:pic>
      <p:pic>
        <p:nvPicPr>
          <p:cNvPr id="361" name="Google Shape;361;p47"/>
          <p:cNvPicPr preferRelativeResize="0"/>
          <p:nvPr/>
        </p:nvPicPr>
        <p:blipFill rotWithShape="1">
          <a:blip r:embed="rId4">
            <a:alphaModFix/>
          </a:blip>
          <a:srcRect b="0" l="0" r="0" t="9739"/>
          <a:stretch/>
        </p:blipFill>
        <p:spPr>
          <a:xfrm>
            <a:off x="4845000" y="1513175"/>
            <a:ext cx="4163974" cy="3016325"/>
          </a:xfrm>
          <a:prstGeom prst="rect">
            <a:avLst/>
          </a:prstGeom>
          <a:noFill/>
          <a:ln>
            <a:noFill/>
          </a:ln>
        </p:spPr>
      </p:pic>
      <p:sp>
        <p:nvSpPr>
          <p:cNvPr id="362" name="Google Shape;362;p47"/>
          <p:cNvSpPr txBox="1"/>
          <p:nvPr/>
        </p:nvSpPr>
        <p:spPr>
          <a:xfrm>
            <a:off x="225125" y="1112975"/>
            <a:ext cx="400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Old Approach </a:t>
            </a:r>
            <a:endParaRPr/>
          </a:p>
        </p:txBody>
      </p:sp>
      <p:sp>
        <p:nvSpPr>
          <p:cNvPr id="363" name="Google Shape;363;p47"/>
          <p:cNvSpPr txBox="1"/>
          <p:nvPr/>
        </p:nvSpPr>
        <p:spPr>
          <a:xfrm>
            <a:off x="4926588" y="1112975"/>
            <a:ext cx="400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New</a:t>
            </a:r>
            <a:r>
              <a:rPr lang="en"/>
              <a:t> Approach </a:t>
            </a:r>
            <a:endParaRPr/>
          </a:p>
        </p:txBody>
      </p:sp>
      <p:sp>
        <p:nvSpPr>
          <p:cNvPr id="364" name="Google Shape;364;p47"/>
          <p:cNvSpPr txBox="1"/>
          <p:nvPr/>
        </p:nvSpPr>
        <p:spPr>
          <a:xfrm>
            <a:off x="162600" y="597925"/>
            <a:ext cx="90318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1"/>
                </a:solidFill>
                <a:latin typeface="Arial Black"/>
                <a:ea typeface="Arial Black"/>
                <a:cs typeface="Arial Black"/>
                <a:sym typeface="Arial Black"/>
              </a:rPr>
              <a:t>I</a:t>
            </a:r>
            <a:r>
              <a:rPr lang="en">
                <a:solidFill>
                  <a:schemeClr val="dk1"/>
                </a:solidFill>
                <a:latin typeface="Arial Black"/>
                <a:ea typeface="Arial Black"/>
                <a:cs typeface="Arial Black"/>
                <a:sym typeface="Arial Black"/>
              </a:rPr>
              <a:t>t is worth noting that the new approach is mutually exclusive and collectively exhaustive </a:t>
            </a:r>
            <a:endParaRPr>
              <a:solidFill>
                <a:schemeClr val="dk1"/>
              </a:solidFill>
              <a:latin typeface="Arial Black"/>
              <a:ea typeface="Arial Black"/>
              <a:cs typeface="Arial Black"/>
              <a:sym typeface="Arial Black"/>
            </a:endParaRPr>
          </a:p>
        </p:txBody>
      </p:sp>
      <p:sp>
        <p:nvSpPr>
          <p:cNvPr id="365" name="Google Shape;365;p47"/>
          <p:cNvSpPr/>
          <p:nvPr/>
        </p:nvSpPr>
        <p:spPr>
          <a:xfrm rot="5400000">
            <a:off x="4078800" y="2502300"/>
            <a:ext cx="986400" cy="138900"/>
          </a:xfrm>
          <a:prstGeom prst="triangle">
            <a:avLst>
              <a:gd fmla="val 50000" name="adj"/>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6" name="Google Shape;366;p47"/>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14665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Unsupervised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6F9E"/>
                    </a:solidFill>
                  </a:tcP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idx="4294967295" type="subTitle"/>
          </p:nvPr>
        </p:nvSpPr>
        <p:spPr>
          <a:xfrm>
            <a:off x="162600" y="724075"/>
            <a:ext cx="9230100" cy="395100"/>
          </a:xfrm>
          <a:prstGeom prst="rect">
            <a:avLst/>
          </a:prstGeom>
          <a:noFill/>
          <a:ln>
            <a:noFill/>
          </a:ln>
        </p:spPr>
        <p:txBody>
          <a:bodyPr anchorCtr="0" anchor="b" bIns="0" lIns="68575" spcFirstLastPara="1" rIns="68575" wrap="square" tIns="0">
            <a:noAutofit/>
          </a:bodyPr>
          <a:lstStyle/>
          <a:p>
            <a:pPr indent="0" lvl="0" marL="0" rtl="0" algn="l">
              <a:lnSpc>
                <a:spcPct val="90000"/>
              </a:lnSpc>
              <a:spcBef>
                <a:spcPts val="0"/>
              </a:spcBef>
              <a:spcAft>
                <a:spcPts val="0"/>
              </a:spcAft>
              <a:buClr>
                <a:srgbClr val="7F7F7F"/>
              </a:buClr>
              <a:buSzPts val="1400"/>
              <a:buNone/>
            </a:pPr>
            <a:r>
              <a:rPr lang="en" sz="1300">
                <a:solidFill>
                  <a:schemeClr val="dk1"/>
                </a:solidFill>
              </a:rPr>
              <a:t>Input:</a:t>
            </a:r>
            <a:r>
              <a:rPr i="0" lang="en" sz="1300" u="none" strike="noStrike">
                <a:solidFill>
                  <a:schemeClr val="dk1"/>
                </a:solidFill>
              </a:rPr>
              <a:t> Frequency &amp; Recency </a:t>
            </a:r>
            <a:endParaRPr sz="1300">
              <a:solidFill>
                <a:schemeClr val="dk1"/>
              </a:solidFill>
            </a:endParaRPr>
          </a:p>
          <a:p>
            <a:pPr indent="0" lvl="0" marL="0" rtl="0" algn="l">
              <a:lnSpc>
                <a:spcPct val="90000"/>
              </a:lnSpc>
              <a:spcBef>
                <a:spcPts val="0"/>
              </a:spcBef>
              <a:spcAft>
                <a:spcPts val="0"/>
              </a:spcAft>
              <a:buClr>
                <a:srgbClr val="7F7F7F"/>
              </a:buClr>
              <a:buSzPts val="1400"/>
              <a:buNone/>
            </a:pPr>
            <a:r>
              <a:rPr lang="en" sz="1300">
                <a:solidFill>
                  <a:schemeClr val="dk1"/>
                </a:solidFill>
              </a:rPr>
              <a:t>Churn Cluster Definition: Mean recency </a:t>
            </a:r>
            <a:r>
              <a:rPr lang="en" sz="1300">
                <a:solidFill>
                  <a:schemeClr val="dk1"/>
                </a:solidFill>
              </a:rPr>
              <a:t>falls outside</a:t>
            </a:r>
            <a:r>
              <a:rPr lang="en" sz="1300">
                <a:solidFill>
                  <a:schemeClr val="dk1"/>
                </a:solidFill>
              </a:rPr>
              <a:t> of two std. Deviations of mean frequency (Z-score&gt;2)</a:t>
            </a:r>
            <a:endParaRPr sz="1300">
              <a:solidFill>
                <a:schemeClr val="dk1"/>
              </a:solidFill>
            </a:endParaRPr>
          </a:p>
        </p:txBody>
      </p:sp>
      <p:pic>
        <p:nvPicPr>
          <p:cNvPr id="372" name="Google Shape;372;p48"/>
          <p:cNvPicPr preferRelativeResize="0"/>
          <p:nvPr/>
        </p:nvPicPr>
        <p:blipFill rotWithShape="1">
          <a:blip r:embed="rId3">
            <a:alphaModFix/>
          </a:blip>
          <a:srcRect b="0" l="0" r="0" t="0"/>
          <a:stretch/>
        </p:blipFill>
        <p:spPr>
          <a:xfrm>
            <a:off x="5211724" y="1870153"/>
            <a:ext cx="3168076" cy="2258099"/>
          </a:xfrm>
          <a:prstGeom prst="rect">
            <a:avLst/>
          </a:prstGeom>
          <a:noFill/>
          <a:ln>
            <a:noFill/>
          </a:ln>
        </p:spPr>
      </p:pic>
      <p:grpSp>
        <p:nvGrpSpPr>
          <p:cNvPr id="373" name="Google Shape;373;p48"/>
          <p:cNvGrpSpPr/>
          <p:nvPr/>
        </p:nvGrpSpPr>
        <p:grpSpPr>
          <a:xfrm>
            <a:off x="675427" y="1119167"/>
            <a:ext cx="2818713" cy="3548759"/>
            <a:chOff x="536837" y="1530400"/>
            <a:chExt cx="2233174" cy="3063501"/>
          </a:xfrm>
        </p:grpSpPr>
        <p:sp>
          <p:nvSpPr>
            <p:cNvPr id="374" name="Google Shape;374;p48"/>
            <p:cNvSpPr/>
            <p:nvPr/>
          </p:nvSpPr>
          <p:spPr>
            <a:xfrm>
              <a:off x="616149" y="2182575"/>
              <a:ext cx="2153700" cy="162900"/>
            </a:xfrm>
            <a:prstGeom prst="roundRect">
              <a:avLst>
                <a:gd fmla="val 16667" name="adj"/>
              </a:avLst>
            </a:prstGeom>
            <a:solidFill>
              <a:srgbClr val="84A9C5">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48"/>
            <p:cNvGrpSpPr/>
            <p:nvPr/>
          </p:nvGrpSpPr>
          <p:grpSpPr>
            <a:xfrm>
              <a:off x="536837" y="1530400"/>
              <a:ext cx="2233174" cy="3063501"/>
              <a:chOff x="1527437" y="1530400"/>
              <a:chExt cx="2233174" cy="3063501"/>
            </a:xfrm>
          </p:grpSpPr>
          <p:pic>
            <p:nvPicPr>
              <p:cNvPr id="376" name="Google Shape;376;p48"/>
              <p:cNvPicPr preferRelativeResize="0"/>
              <p:nvPr/>
            </p:nvPicPr>
            <p:blipFill rotWithShape="1">
              <a:blip r:embed="rId4">
                <a:alphaModFix/>
              </a:blip>
              <a:srcRect b="0" l="0" r="0" t="0"/>
              <a:stretch/>
            </p:blipFill>
            <p:spPr>
              <a:xfrm>
                <a:off x="1527437" y="1530400"/>
                <a:ext cx="2233174" cy="3063501"/>
              </a:xfrm>
              <a:prstGeom prst="rect">
                <a:avLst/>
              </a:prstGeom>
              <a:noFill/>
              <a:ln>
                <a:noFill/>
              </a:ln>
            </p:spPr>
          </p:pic>
          <p:sp>
            <p:nvSpPr>
              <p:cNvPr id="377" name="Google Shape;377;p48"/>
              <p:cNvSpPr/>
              <p:nvPr/>
            </p:nvSpPr>
            <p:spPr>
              <a:xfrm>
                <a:off x="3084775" y="1789925"/>
                <a:ext cx="299700" cy="2801100"/>
              </a:xfrm>
              <a:prstGeom prst="roundRect">
                <a:avLst>
                  <a:gd fmla="val 16667" name="adj"/>
                </a:avLst>
              </a:prstGeom>
              <a:solidFill>
                <a:srgbClr val="B6D7A8">
                  <a:alpha val="362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48"/>
            <p:cNvSpPr/>
            <p:nvPr/>
          </p:nvSpPr>
          <p:spPr>
            <a:xfrm>
              <a:off x="1439250" y="1789925"/>
              <a:ext cx="299700" cy="2801100"/>
            </a:xfrm>
            <a:prstGeom prst="roundRect">
              <a:avLst>
                <a:gd fmla="val 16667" name="adj"/>
              </a:avLst>
            </a:prstGeom>
            <a:solidFill>
              <a:srgbClr val="B6D7A8">
                <a:alpha val="3625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8"/>
            <p:cNvSpPr/>
            <p:nvPr/>
          </p:nvSpPr>
          <p:spPr>
            <a:xfrm>
              <a:off x="616149" y="2378275"/>
              <a:ext cx="2153700" cy="162900"/>
            </a:xfrm>
            <a:prstGeom prst="roundRect">
              <a:avLst>
                <a:gd fmla="val 16667" name="adj"/>
              </a:avLst>
            </a:prstGeom>
            <a:solidFill>
              <a:srgbClr val="84A9C5">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8"/>
            <p:cNvSpPr/>
            <p:nvPr/>
          </p:nvSpPr>
          <p:spPr>
            <a:xfrm>
              <a:off x="616149" y="3393525"/>
              <a:ext cx="2153700" cy="162900"/>
            </a:xfrm>
            <a:prstGeom prst="roundRect">
              <a:avLst>
                <a:gd fmla="val 16667" name="adj"/>
              </a:avLst>
            </a:prstGeom>
            <a:solidFill>
              <a:srgbClr val="84A9C5">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p:nvPr/>
          </p:nvSpPr>
          <p:spPr>
            <a:xfrm>
              <a:off x="616149" y="3998975"/>
              <a:ext cx="2153700" cy="162900"/>
            </a:xfrm>
            <a:prstGeom prst="roundRect">
              <a:avLst>
                <a:gd fmla="val 16667" name="adj"/>
              </a:avLst>
            </a:prstGeom>
            <a:solidFill>
              <a:srgbClr val="84A9C5">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8"/>
            <p:cNvSpPr/>
            <p:nvPr/>
          </p:nvSpPr>
          <p:spPr>
            <a:xfrm>
              <a:off x="616149" y="3604500"/>
              <a:ext cx="2153700" cy="162900"/>
            </a:xfrm>
            <a:prstGeom prst="roundRect">
              <a:avLst>
                <a:gd fmla="val 16667" name="adj"/>
              </a:avLst>
            </a:prstGeom>
            <a:solidFill>
              <a:srgbClr val="CEDBE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p:nvPr/>
          </p:nvSpPr>
          <p:spPr>
            <a:xfrm>
              <a:off x="616149" y="4427175"/>
              <a:ext cx="2153700" cy="162900"/>
            </a:xfrm>
            <a:prstGeom prst="roundRect">
              <a:avLst>
                <a:gd fmla="val 16667" name="adj"/>
              </a:avLst>
            </a:prstGeom>
            <a:solidFill>
              <a:srgbClr val="CEDBE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8"/>
            <p:cNvSpPr/>
            <p:nvPr/>
          </p:nvSpPr>
          <p:spPr>
            <a:xfrm>
              <a:off x="616149" y="2573975"/>
              <a:ext cx="2153700" cy="162900"/>
            </a:xfrm>
            <a:prstGeom prst="roundRect">
              <a:avLst>
                <a:gd fmla="val 16667" name="adj"/>
              </a:avLst>
            </a:prstGeom>
            <a:solidFill>
              <a:srgbClr val="CEDBE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8"/>
            <p:cNvSpPr/>
            <p:nvPr/>
          </p:nvSpPr>
          <p:spPr>
            <a:xfrm>
              <a:off x="616149" y="3188625"/>
              <a:ext cx="2153700" cy="162900"/>
            </a:xfrm>
            <a:prstGeom prst="roundRect">
              <a:avLst>
                <a:gd fmla="val 16667" name="adj"/>
              </a:avLst>
            </a:prstGeom>
            <a:solidFill>
              <a:srgbClr val="CEDBE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8"/>
            <p:cNvSpPr/>
            <p:nvPr/>
          </p:nvSpPr>
          <p:spPr>
            <a:xfrm>
              <a:off x="616149" y="4213075"/>
              <a:ext cx="2153700" cy="162900"/>
            </a:xfrm>
            <a:prstGeom prst="roundRect">
              <a:avLst>
                <a:gd fmla="val 16667" name="adj"/>
              </a:avLst>
            </a:prstGeom>
            <a:solidFill>
              <a:srgbClr val="CEDBE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8"/>
            <p:cNvSpPr/>
            <p:nvPr/>
          </p:nvSpPr>
          <p:spPr>
            <a:xfrm>
              <a:off x="616149" y="2783450"/>
              <a:ext cx="2153700" cy="162900"/>
            </a:xfrm>
            <a:prstGeom prst="roundRect">
              <a:avLst>
                <a:gd fmla="val 16667" name="adj"/>
              </a:avLst>
            </a:prstGeom>
            <a:solidFill>
              <a:srgbClr val="84A9C5">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8"/>
            <p:cNvSpPr/>
            <p:nvPr/>
          </p:nvSpPr>
          <p:spPr>
            <a:xfrm>
              <a:off x="616149" y="2991388"/>
              <a:ext cx="2153700" cy="162900"/>
            </a:xfrm>
            <a:prstGeom prst="roundRect">
              <a:avLst>
                <a:gd fmla="val 16667" name="adj"/>
              </a:avLst>
            </a:prstGeom>
            <a:solidFill>
              <a:srgbClr val="436F9E">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8"/>
            <p:cNvSpPr/>
            <p:nvPr/>
          </p:nvSpPr>
          <p:spPr>
            <a:xfrm>
              <a:off x="616149" y="3801725"/>
              <a:ext cx="2153700" cy="162900"/>
            </a:xfrm>
            <a:prstGeom prst="roundRect">
              <a:avLst>
                <a:gd fmla="val 16667" name="adj"/>
              </a:avLst>
            </a:prstGeom>
            <a:solidFill>
              <a:srgbClr val="436F9E">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48"/>
          <p:cNvSpPr txBox="1"/>
          <p:nvPr>
            <p:ph type="ctrTitle"/>
          </p:nvPr>
        </p:nvSpPr>
        <p:spPr>
          <a:xfrm>
            <a:off x="190179" y="26005"/>
            <a:ext cx="8818800" cy="542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K-Means(1/2): Churn Determination</a:t>
            </a:r>
            <a:endParaRPr/>
          </a:p>
        </p:txBody>
      </p:sp>
      <p:graphicFrame>
        <p:nvGraphicFramePr>
          <p:cNvPr id="391" name="Google Shape;391;p48"/>
          <p:cNvGraphicFramePr/>
          <p:nvPr/>
        </p:nvGraphicFramePr>
        <p:xfrm>
          <a:off x="2243675" y="4645853"/>
          <a:ext cx="3000000" cy="3000000"/>
        </p:xfrm>
        <a:graphic>
          <a:graphicData uri="http://schemas.openxmlformats.org/drawingml/2006/table">
            <a:tbl>
              <a:tblPr>
                <a:noFill/>
                <a:tableStyleId>{86666DA1-EB35-46F7-9BB3-147501729EFF}</a:tableStyleId>
              </a:tblPr>
              <a:tblGrid>
                <a:gridCol w="808850"/>
                <a:gridCol w="808850"/>
                <a:gridCol w="808850"/>
                <a:gridCol w="808850"/>
                <a:gridCol w="808850"/>
                <a:gridCol w="808850"/>
              </a:tblGrid>
              <a:tr h="146650">
                <a:tc>
                  <a:txBody>
                    <a:bodyPr/>
                    <a:lstStyle/>
                    <a:p>
                      <a:pPr indent="0" lvl="0" marL="0" rtl="0" algn="ctr">
                        <a:spcBef>
                          <a:spcPts val="0"/>
                        </a:spcBef>
                        <a:spcAft>
                          <a:spcPts val="0"/>
                        </a:spcAft>
                        <a:buNone/>
                      </a:pPr>
                      <a:r>
                        <a:rPr lang="en" sz="600"/>
                        <a:t>Executive </a:t>
                      </a:r>
                      <a:endParaRPr sz="600"/>
                    </a:p>
                    <a:p>
                      <a:pPr indent="0" lvl="0" marL="0" rtl="0" algn="ctr">
                        <a:spcBef>
                          <a:spcPts val="0"/>
                        </a:spcBef>
                        <a:spcAft>
                          <a:spcPts val="0"/>
                        </a:spcAft>
                        <a:buNone/>
                      </a:pPr>
                      <a:r>
                        <a:rPr lang="en" sz="600"/>
                        <a:t>Summary</a:t>
                      </a:r>
                      <a:endParaRPr sz="600"/>
                    </a:p>
                  </a:txBody>
                  <a:tcPr marT="91425" marB="91425" marR="91425" marL="91425" anchor="ctr"/>
                </a:tc>
                <a:tc>
                  <a:txBody>
                    <a:bodyPr/>
                    <a:lstStyle/>
                    <a:p>
                      <a:pPr indent="0" lvl="0" marL="0" rtl="0" algn="ctr">
                        <a:spcBef>
                          <a:spcPts val="0"/>
                        </a:spcBef>
                        <a:spcAft>
                          <a:spcPts val="0"/>
                        </a:spcAft>
                        <a:buNone/>
                      </a:pPr>
                      <a:r>
                        <a:rPr lang="en" sz="600">
                          <a:solidFill>
                            <a:schemeClr val="dk1"/>
                          </a:solidFill>
                        </a:rPr>
                        <a:t>Methodology</a:t>
                      </a:r>
                      <a:endParaRPr sz="600"/>
                    </a:p>
                  </a:txBody>
                  <a:tcPr marT="91425" marB="91425" marR="91425" marL="91425" anchor="ctr"/>
                </a:tc>
                <a:tc>
                  <a:txBody>
                    <a:bodyPr/>
                    <a:lstStyle/>
                    <a:p>
                      <a:pPr indent="0" lvl="0" marL="0" rtl="0" algn="ctr">
                        <a:spcBef>
                          <a:spcPts val="0"/>
                        </a:spcBef>
                        <a:spcAft>
                          <a:spcPts val="0"/>
                        </a:spcAft>
                        <a:buNone/>
                      </a:pPr>
                      <a:r>
                        <a:rPr lang="en" sz="600"/>
                        <a:t>Data</a:t>
                      </a:r>
                      <a:endParaRPr sz="600"/>
                    </a:p>
                  </a:txBody>
                  <a:tcPr marT="91425" marB="91425" marR="91425" marL="91425" anchor="ctr">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Unsupervised</a:t>
                      </a:r>
                      <a:endParaRPr sz="600">
                        <a:solidFill>
                          <a:srgbClr val="FFFFFF"/>
                        </a:solidFill>
                        <a:latin typeface="Arial Black"/>
                        <a:ea typeface="Arial Black"/>
                        <a:cs typeface="Arial Black"/>
                        <a:sym typeface="Arial Black"/>
                      </a:endParaRPr>
                    </a:p>
                    <a:p>
                      <a:pPr indent="0" lvl="0" marL="0" rtl="0" algn="ctr">
                        <a:spcBef>
                          <a:spcPts val="0"/>
                        </a:spcBef>
                        <a:spcAft>
                          <a:spcPts val="0"/>
                        </a:spcAft>
                        <a:buNone/>
                      </a:pPr>
                      <a:r>
                        <a:rPr lang="en" sz="600">
                          <a:solidFill>
                            <a:srgbClr val="FFFFFF"/>
                          </a:solidFill>
                          <a:latin typeface="Arial Black"/>
                          <a:ea typeface="Arial Black"/>
                          <a:cs typeface="Arial Black"/>
                          <a:sym typeface="Arial Black"/>
                        </a:rPr>
                        <a:t>Learning</a:t>
                      </a:r>
                      <a:endParaRPr sz="600">
                        <a:solidFill>
                          <a:srgbClr val="FFFFFF"/>
                        </a:solidFill>
                        <a:latin typeface="Arial Black"/>
                        <a:ea typeface="Arial Black"/>
                        <a:cs typeface="Arial Black"/>
                        <a:sym typeface="Arial Black"/>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6F9E"/>
                    </a:solidFill>
                  </a:tcPr>
                </a:tc>
                <a:tc>
                  <a:txBody>
                    <a:bodyPr/>
                    <a:lstStyle/>
                    <a:p>
                      <a:pPr indent="0" lvl="0" marL="0" rtl="0" algn="ctr">
                        <a:spcBef>
                          <a:spcPts val="0"/>
                        </a:spcBef>
                        <a:spcAft>
                          <a:spcPts val="0"/>
                        </a:spcAft>
                        <a:buNone/>
                      </a:pPr>
                      <a:r>
                        <a:rPr lang="en" sz="600"/>
                        <a:t>Supervised</a:t>
                      </a:r>
                      <a:endParaRPr sz="600"/>
                    </a:p>
                    <a:p>
                      <a:pPr indent="0" lvl="0" marL="0" rtl="0" algn="ctr">
                        <a:spcBef>
                          <a:spcPts val="0"/>
                        </a:spcBef>
                        <a:spcAft>
                          <a:spcPts val="0"/>
                        </a:spcAft>
                        <a:buNone/>
                      </a:pPr>
                      <a:r>
                        <a:rPr lang="en" sz="600"/>
                        <a:t>Learning</a:t>
                      </a:r>
                      <a:endParaRPr sz="600"/>
                    </a:p>
                  </a:txBody>
                  <a:tcPr marT="91425" marB="91425" marR="91425" marL="91425" anchor="ctr">
                    <a:lnL cap="flat" cmpd="sng" w="9525">
                      <a:solidFill>
                        <a:srgbClr val="000000"/>
                      </a:solidFill>
                      <a:prstDash val="solid"/>
                      <a:round/>
                      <a:headEnd len="sm" w="sm" type="none"/>
                      <a:tailEnd len="sm" w="sm" type="none"/>
                    </a:lnL>
                  </a:tcPr>
                </a:tc>
                <a:tc>
                  <a:txBody>
                    <a:bodyPr/>
                    <a:lstStyle/>
                    <a:p>
                      <a:pPr indent="0" lvl="0" marL="0" rtl="0" algn="ctr">
                        <a:spcBef>
                          <a:spcPts val="0"/>
                        </a:spcBef>
                        <a:spcAft>
                          <a:spcPts val="0"/>
                        </a:spcAft>
                        <a:buNone/>
                      </a:pPr>
                      <a:r>
                        <a:rPr lang="en" sz="600"/>
                        <a:t>Findings and</a:t>
                      </a:r>
                      <a:endParaRPr sz="600"/>
                    </a:p>
                    <a:p>
                      <a:pPr indent="0" lvl="0" marL="0" rtl="0" algn="ctr">
                        <a:spcBef>
                          <a:spcPts val="0"/>
                        </a:spcBef>
                        <a:spcAft>
                          <a:spcPts val="0"/>
                        </a:spcAft>
                        <a:buNone/>
                      </a:pPr>
                      <a:r>
                        <a:rPr lang="en" sz="600"/>
                        <a:t>Actions</a:t>
                      </a:r>
                      <a:endParaRPr sz="600"/>
                    </a:p>
                  </a:txBody>
                  <a:tcPr marT="91425" marB="91425" marR="91425" marL="91425" anchor="ctr"/>
                </a:tc>
              </a:tr>
            </a:tbl>
          </a:graphicData>
        </a:graphic>
      </p:graphicFrame>
      <p:sp>
        <p:nvSpPr>
          <p:cNvPr id="392" name="Google Shape;392;p48"/>
          <p:cNvSpPr txBox="1"/>
          <p:nvPr/>
        </p:nvSpPr>
        <p:spPr>
          <a:xfrm>
            <a:off x="5740075" y="2852950"/>
            <a:ext cx="676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850k</a:t>
            </a:r>
            <a:endParaRPr sz="700"/>
          </a:p>
        </p:txBody>
      </p:sp>
      <p:sp>
        <p:nvSpPr>
          <p:cNvPr id="393" name="Google Shape;393;p48"/>
          <p:cNvSpPr txBox="1"/>
          <p:nvPr/>
        </p:nvSpPr>
        <p:spPr>
          <a:xfrm>
            <a:off x="6621875" y="3145450"/>
            <a:ext cx="676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6</a:t>
            </a:r>
            <a:r>
              <a:rPr lang="en" sz="700"/>
              <a:t>50k</a:t>
            </a:r>
            <a:endParaRPr sz="700"/>
          </a:p>
        </p:txBody>
      </p:sp>
      <p:sp>
        <p:nvSpPr>
          <p:cNvPr id="394" name="Google Shape;394;p48"/>
          <p:cNvSpPr txBox="1"/>
          <p:nvPr/>
        </p:nvSpPr>
        <p:spPr>
          <a:xfrm>
            <a:off x="7533775" y="3654050"/>
            <a:ext cx="676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20</a:t>
            </a:r>
            <a:r>
              <a:rPr lang="en" sz="700"/>
              <a:t>0k</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2B45"/>
      </a:dk1>
      <a:lt1>
        <a:srgbClr val="C9CAC8"/>
      </a:lt1>
      <a:dk2>
        <a:srgbClr val="00B3E3"/>
      </a:dk2>
      <a:lt2>
        <a:srgbClr val="FFFFFF"/>
      </a:lt2>
      <a:accent1>
        <a:srgbClr val="A89968"/>
      </a:accent1>
      <a:accent2>
        <a:srgbClr val="D78824"/>
      </a:accent2>
      <a:accent3>
        <a:srgbClr val="000000"/>
      </a:accent3>
      <a:accent4>
        <a:srgbClr val="006080"/>
      </a:accent4>
      <a:accent5>
        <a:srgbClr val="292D31"/>
      </a:accent5>
      <a:accent6>
        <a:srgbClr val="F3F2F0"/>
      </a:accent6>
      <a:hlink>
        <a:srgbClr val="00263E"/>
      </a:hlink>
      <a:folHlink>
        <a:srgbClr val="00B3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